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wmv" ContentType="video/x-ms-wmv"/>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7" r:id="rId2"/>
    <p:sldId id="281" r:id="rId3"/>
    <p:sldId id="284" r:id="rId4"/>
    <p:sldId id="305" r:id="rId5"/>
    <p:sldId id="307" r:id="rId6"/>
    <p:sldId id="259" r:id="rId7"/>
    <p:sldId id="283" r:id="rId8"/>
    <p:sldId id="286" r:id="rId9"/>
    <p:sldId id="282" r:id="rId10"/>
    <p:sldId id="303" r:id="rId11"/>
    <p:sldId id="258" r:id="rId12"/>
    <p:sldId id="285" r:id="rId13"/>
    <p:sldId id="279" r:id="rId14"/>
    <p:sldId id="304" r:id="rId15"/>
    <p:sldId id="287"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9" r:id="rId31"/>
    <p:sldId id="308"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94660"/>
  </p:normalViewPr>
  <p:slideViewPr>
    <p:cSldViewPr>
      <p:cViewPr varScale="1">
        <p:scale>
          <a:sx n="61" d="100"/>
          <a:sy n="61" d="100"/>
        </p:scale>
        <p:origin x="-330" y="-90"/>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DD6B93D-7778-46A9-9B58-1C9FA5B36468}" type="datetimeFigureOut">
              <a:rPr lang="en-US" smtClean="0"/>
              <a:pPr/>
              <a:t>8/29/2012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D0EEAA-7C9E-491C-9086-60075E58F36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C8DF7D-62A9-41D8-9A83-F9F88AB18476}" type="datetimeFigureOut">
              <a:rPr lang="en-US" smtClean="0"/>
              <a:pPr/>
              <a:t>8/29/2012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38321B-CF3F-4CED-8C92-235ADDDFE4D2}" type="slidenum">
              <a:rPr lang="en-US" smtClean="0"/>
              <a:pPr/>
              <a:t>‹#›</a:t>
            </a:fld>
            <a:endParaRPr lang="en-US"/>
          </a:p>
        </p:txBody>
      </p:sp>
    </p:spTree>
    <p:extLst>
      <p:ext uri="{BB962C8B-B14F-4D97-AF65-F5344CB8AC3E}">
        <p14:creationId xmlns:p14="http://schemas.microsoft.com/office/powerpoint/2010/main" xmlns="" val="987552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66014-0744-4ED0-8F95-45BFD0180A6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xmlns="" val="1572757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189E8187-E5C2-47BE-8B9B-309C3A13E557}" type="slidenum">
              <a:rPr lang="en-US">
                <a:latin typeface="Arial" pitchFamily="34" charset="0"/>
              </a:rPr>
              <a:pPr/>
              <a:t>22</a:t>
            </a:fld>
            <a:endParaRPr lang="en-US">
              <a:latin typeface="Arial"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smtClean="0">
                <a:latin typeface="Arial" pitchFamily="34" charset="0"/>
              </a:rPr>
              <a:t>Tell participants that as children and youth learn these strategies, they need the opportunity to practice them in a safe environment so they can use them when they see real bullying.  Role-playing scenarios give young people the opportunity to take on different roles and practice reacting as children who are bullied or as children who witness bullying. Tell participants that you are going to demonstrate how they can use role playing with young people.  Tell them that the role play that you are going to conduct comes from the lesson on bullying in </a:t>
            </a:r>
            <a:r>
              <a:rPr lang="en-US" i="1" smtClean="0">
                <a:latin typeface="Arial" pitchFamily="34" charset="0"/>
              </a:rPr>
              <a:t>Community Works</a:t>
            </a:r>
            <a:r>
              <a:rPr lang="en-US" smtClean="0">
                <a:latin typeface="Arial" pitchFamily="34" charset="0"/>
              </a:rPr>
              <a:t>, a curriculum that is part of NCPC’s teen initiative, Teens, Crime, and the Community.</a:t>
            </a:r>
          </a:p>
          <a:p>
            <a:pPr eaLnBrk="1" hangingPunct="1"/>
            <a:endParaRPr lang="en-US" smtClean="0">
              <a:latin typeface="Arial" pitchFamily="34" charset="0"/>
            </a:endParaRPr>
          </a:p>
          <a:p>
            <a:pPr eaLnBrk="1" hangingPunct="1"/>
            <a:r>
              <a:rPr lang="en-US" smtClean="0">
                <a:latin typeface="Arial" pitchFamily="34" charset="0"/>
              </a:rPr>
              <a:t>Ask for four volunteers to come to the front of the room.  Assign, or ask them to select, roles as the person bullying, the person being bullied, and two witnesses.  Share one of the scenarios below and ask the individuals to role play this bullying situation.  (Note:  You may wish to institute a “no touching” rule with your participants.)  Before the actors begin, read the scenario aloud to all participants.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66014-0744-4ED0-8F95-45BFD0180A6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xmlns="" val="1572757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66014-0744-4ED0-8F95-45BFD0180A6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xmlns="" val="1572757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DDBD0DA-8E48-4585-9E3A-E2A796210A04}" type="slidenum">
              <a:rPr lang="en-US">
                <a:latin typeface="Arial" pitchFamily="34" charset="0"/>
              </a:rPr>
              <a:pPr/>
              <a:t>16</a:t>
            </a:fld>
            <a:endParaRPr lang="en-US">
              <a:latin typeface="Arial" pitchFamily="34" charset="0"/>
            </a:endParaRPr>
          </a:p>
        </p:txBody>
      </p:sp>
      <p:sp>
        <p:nvSpPr>
          <p:cNvPr id="60419" name="Rectangle 1026"/>
          <p:cNvSpPr>
            <a:spLocks noGrp="1" noRot="1" noChangeAspect="1" noChangeArrowheads="1" noTextEdit="1"/>
          </p:cNvSpPr>
          <p:nvPr>
            <p:ph type="sldImg"/>
          </p:nvPr>
        </p:nvSpPr>
        <p:spPr>
          <a:ln/>
        </p:spPr>
      </p:sp>
      <p:sp>
        <p:nvSpPr>
          <p:cNvPr id="60420" name="Rectangle 1027"/>
          <p:cNvSpPr>
            <a:spLocks noGrp="1" noChangeArrowheads="1"/>
          </p:cNvSpPr>
          <p:nvPr>
            <p:ph type="body" idx="1"/>
          </p:nvPr>
        </p:nvSpPr>
        <p:spPr>
          <a:noFill/>
          <a:ln/>
        </p:spPr>
        <p:txBody>
          <a:bodyPr/>
          <a:lstStyle/>
          <a:p>
            <a:pPr marL="221719" indent="-221719"/>
            <a:r>
              <a:rPr lang="en-US" dirty="0" smtClean="0">
                <a:latin typeface="Arial" pitchFamily="34" charset="0"/>
              </a:rPr>
              <a:t>Emphasize that the element of bullying that makes it different from other forms of conflict is the imbalance of power.  In a conflict between two individuals of equal power, each has the ability to offer solutions and compromise to resolve the conflict.  In this case, adults can tell children to try to resolve the conflict on their own or to use peer mediation programs to address the issue.  </a:t>
            </a:r>
          </a:p>
          <a:p>
            <a:pPr marL="221719" indent="-221719"/>
            <a:endParaRPr lang="en-US" dirty="0" smtClean="0">
              <a:latin typeface="Arial" pitchFamily="34" charset="0"/>
            </a:endParaRPr>
          </a:p>
          <a:p>
            <a:pPr marL="221719" indent="-221719"/>
            <a:r>
              <a:rPr lang="en-US" dirty="0" smtClean="0">
                <a:latin typeface="Arial" pitchFamily="34" charset="0"/>
              </a:rPr>
              <a:t>In bullying situations, the imbalance of power between the bully and the victim prevents these individuals from resolving the conflict on their own.  Children who are bullied need adults to step in to address the situation. </a:t>
            </a:r>
          </a:p>
          <a:p>
            <a:pPr marL="221719" indent="-221719"/>
            <a:endParaRPr lang="en-US" dirty="0" smtClean="0">
              <a:latin typeface="Arial" pitchFamily="34" charset="0"/>
            </a:endParaRPr>
          </a:p>
          <a:p>
            <a:pPr marL="221719" indent="-221719"/>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10FB862-FFCD-4F09-86BC-0DCABDC4097C}" type="slidenum">
              <a:rPr lang="en-US">
                <a:latin typeface="Arial" pitchFamily="34" charset="0"/>
              </a:rPr>
              <a:pPr/>
              <a:t>17</a:t>
            </a:fld>
            <a:endParaRPr lang="en-US">
              <a:latin typeface="Arial"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mtClean="0">
                <a:latin typeface="Arial" pitchFamily="34" charset="0"/>
              </a:rPr>
              <a:t>Tell the participants that bullying can take many forms, as described on the slide.</a:t>
            </a:r>
          </a:p>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4E107C8-7EE5-4078-AAD5-F898A8FBDFDE}" type="slidenum">
              <a:rPr lang="en-US">
                <a:latin typeface="Arial" pitchFamily="34" charset="0"/>
              </a:rPr>
              <a:pPr/>
              <a:t>18</a:t>
            </a:fld>
            <a:endParaRPr lang="en-US">
              <a:latin typeface="Arial"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z="1000"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90076C3-CC6B-4587-B8FC-B02CFC500241}" type="slidenum">
              <a:rPr lang="en-US">
                <a:latin typeface="Arial" pitchFamily="34" charset="0"/>
              </a:rPr>
              <a:pPr/>
              <a:t>19</a:t>
            </a:fld>
            <a:endParaRPr lang="en-US">
              <a:latin typeface="Arial" pitchFamily="34" charset="0"/>
            </a:endParaRPr>
          </a:p>
        </p:txBody>
      </p:sp>
      <p:sp>
        <p:nvSpPr>
          <p:cNvPr id="63491" name="Rectangle 1026"/>
          <p:cNvSpPr>
            <a:spLocks noGrp="1" noRot="1" noChangeAspect="1" noChangeArrowheads="1" noTextEdit="1"/>
          </p:cNvSpPr>
          <p:nvPr>
            <p:ph type="sldImg"/>
          </p:nvPr>
        </p:nvSpPr>
        <p:spPr>
          <a:ln/>
        </p:spPr>
      </p:sp>
      <p:sp>
        <p:nvSpPr>
          <p:cNvPr id="63492" name="Rectangle 1027"/>
          <p:cNvSpPr>
            <a:spLocks noGrp="1" noChangeArrowheads="1"/>
          </p:cNvSpPr>
          <p:nvPr>
            <p:ph type="body" idx="1"/>
          </p:nvPr>
        </p:nvSpPr>
        <p:spPr>
          <a:noFill/>
          <a:ln/>
        </p:spPr>
        <p:txBody>
          <a:bodyPr/>
          <a:lstStyle/>
          <a:p>
            <a:pPr eaLnBrk="1" hangingPunct="1"/>
            <a:r>
              <a:rPr lang="en-US" smtClean="0">
                <a:latin typeface="Arial" pitchFamily="34" charset="0"/>
              </a:rPr>
              <a:t>A survey conducted by NCPC in Feb 2006 of a nationally representative sample of 824 middle and high school students aged 13 through 17 participated in an online survey.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125B209-2D60-426A-8CEA-9E16140CB06B}" type="slidenum">
              <a:rPr lang="en-US">
                <a:latin typeface="Arial" pitchFamily="34" charset="0"/>
              </a:rPr>
              <a:pPr/>
              <a:t>20</a:t>
            </a:fld>
            <a:endParaRPr lang="en-US">
              <a:latin typeface="Arial"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latin typeface="Times New Roman" pitchFamily="18" charset="0"/>
              </a:rPr>
              <a:t>Highlight the characteristics common to children and youth who are bullied.  They often stand out as different in some way due to their appearance (weight, size, clothes, disability), sexual orientation, intellect, socio-economic background, or cultural or religious background.</a:t>
            </a:r>
          </a:p>
          <a:p>
            <a:pPr eaLnBrk="1" hangingPunct="1"/>
            <a:endParaRPr lang="en-US" smtClean="0">
              <a:latin typeface="Times New Roman" pitchFamily="18" charset="0"/>
            </a:endParaRPr>
          </a:p>
          <a:p>
            <a:pPr eaLnBrk="1" hangingPunct="1"/>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189E8187-E5C2-47BE-8B9B-309C3A13E557}" type="slidenum">
              <a:rPr lang="en-US">
                <a:latin typeface="Arial" pitchFamily="34" charset="0"/>
              </a:rPr>
              <a:pPr/>
              <a:t>21</a:t>
            </a:fld>
            <a:endParaRPr lang="en-US">
              <a:latin typeface="Arial"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smtClean="0">
                <a:latin typeface="Arial" pitchFamily="34" charset="0"/>
              </a:rPr>
              <a:t>Tell participants that as children and youth learn these strategies, they need the opportunity to practice them in a safe environment so they can use them when they see real bullying.  Role-playing scenarios give young people the opportunity to take on different roles and practice reacting as children who are bullied or as children who witness bullying. Tell participants that you are going to demonstrate how they can use role playing with young people.  Tell them that the role play that you are going to conduct comes from the lesson on bullying in </a:t>
            </a:r>
            <a:r>
              <a:rPr lang="en-US" i="1" smtClean="0">
                <a:latin typeface="Arial" pitchFamily="34" charset="0"/>
              </a:rPr>
              <a:t>Community Works</a:t>
            </a:r>
            <a:r>
              <a:rPr lang="en-US" smtClean="0">
                <a:latin typeface="Arial" pitchFamily="34" charset="0"/>
              </a:rPr>
              <a:t>, a curriculum that is part of NCPC’s teen initiative, Teens, Crime, and the Community.</a:t>
            </a:r>
          </a:p>
          <a:p>
            <a:pPr eaLnBrk="1" hangingPunct="1"/>
            <a:endParaRPr lang="en-US" smtClean="0">
              <a:latin typeface="Arial" pitchFamily="34" charset="0"/>
            </a:endParaRPr>
          </a:p>
          <a:p>
            <a:pPr eaLnBrk="1" hangingPunct="1"/>
            <a:r>
              <a:rPr lang="en-US" smtClean="0">
                <a:latin typeface="Arial" pitchFamily="34" charset="0"/>
              </a:rPr>
              <a:t>Ask for four volunteers to come to the front of the room.  Assign, or ask them to select, roles as the person bullying, the person being bullied, and two witnesses.  Share one of the scenarios below and ask the individuals to role play this bullying situation.  (Note:  You may wish to institute a “no touching” rule with your participants.)  Before the actors begin, read the scenario aloud to all participants.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86C5A8-7C9F-487A-A824-56784F882B38}" type="datetimeFigureOut">
              <a:rPr lang="en-US" smtClean="0">
                <a:solidFill>
                  <a:prstClr val="black">
                    <a:tint val="75000"/>
                  </a:prstClr>
                </a:solidFill>
              </a:rPr>
              <a:pPr/>
              <a:t>8/29/2012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36B5C8-DBD4-4395-A5A7-F16F67D89D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5127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noAutofit/>
          </a:bodyPr>
          <a:lstStyle>
            <a:lvl1pPr algn="l">
              <a:defRPr sz="32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386C5A8-7C9F-487A-A824-56784F882B38}" type="datetimeFigureOut">
              <a:rPr lang="en-US" smtClean="0">
                <a:solidFill>
                  <a:prstClr val="black">
                    <a:tint val="75000"/>
                  </a:prstClr>
                </a:solidFill>
              </a:rPr>
              <a:pPr/>
              <a:t>8/29/2012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36B5C8-DBD4-4395-A5A7-F16F67D89D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079942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86C5A8-7C9F-487A-A824-56784F882B38}" type="datetimeFigureOut">
              <a:rPr lang="en-US" smtClean="0">
                <a:solidFill>
                  <a:prstClr val="black">
                    <a:tint val="75000"/>
                  </a:prstClr>
                </a:solidFill>
              </a:rPr>
              <a:pPr/>
              <a:t>8/29/2012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36B5C8-DBD4-4395-A5A7-F16F67D89D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52216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86C5A8-7C9F-487A-A824-56784F882B38}" type="datetimeFigureOut">
              <a:rPr lang="en-US" smtClean="0">
                <a:solidFill>
                  <a:prstClr val="black">
                    <a:tint val="75000"/>
                  </a:prstClr>
                </a:solidFill>
              </a:rPr>
              <a:pPr/>
              <a:t>8/29/2012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36B5C8-DBD4-4395-A5A7-F16F67D89D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68124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3962400" y="1085850"/>
            <a:ext cx="4648200" cy="62865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3962400" y="1714500"/>
            <a:ext cx="4648200" cy="62865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3962400" y="2343150"/>
            <a:ext cx="4648200" cy="62865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3962400" y="2971800"/>
            <a:ext cx="4648200" cy="62865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6052263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86C5A8-7C9F-487A-A824-56784F882B38}" type="datetimeFigureOut">
              <a:rPr lang="en-US" smtClean="0">
                <a:solidFill>
                  <a:prstClr val="black">
                    <a:tint val="75000"/>
                  </a:prstClr>
                </a:solidFill>
              </a:rPr>
              <a:pPr/>
              <a:t>8/29/2012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36B5C8-DBD4-4395-A5A7-F16F67D89D67}" type="slidenum">
              <a:rPr lang="en-US" smtClean="0">
                <a:solidFill>
                  <a:prstClr val="black">
                    <a:tint val="75000"/>
                  </a:prstClr>
                </a:solidFill>
              </a:rPr>
              <a:pPr/>
              <a:t>‹#›</a:t>
            </a:fld>
            <a:endParaRPr lang="en-US">
              <a:solidFill>
                <a:prstClr val="black">
                  <a:tint val="75000"/>
                </a:prstClr>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rot="21437219">
            <a:off x="603111" y="1195377"/>
            <a:ext cx="8162295" cy="343110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2636766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86C5A8-7C9F-487A-A824-56784F882B38}" type="datetimeFigureOut">
              <a:rPr lang="en-US" smtClean="0">
                <a:solidFill>
                  <a:prstClr val="black">
                    <a:tint val="75000"/>
                  </a:prstClr>
                </a:solidFill>
              </a:rPr>
              <a:pPr/>
              <a:t>8/29/2012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36B5C8-DBD4-4395-A5A7-F16F67D89D67}" type="slidenum">
              <a:rPr lang="en-US" smtClean="0">
                <a:solidFill>
                  <a:prstClr val="black">
                    <a:tint val="75000"/>
                  </a:prstClr>
                </a:solidFill>
              </a:rPr>
              <a:pPr/>
              <a:t>‹#›</a:t>
            </a:fld>
            <a:endParaRPr lang="en-US">
              <a:solidFill>
                <a:prstClr val="black">
                  <a:tint val="75000"/>
                </a:prstClr>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rot="21437219">
            <a:off x="603111" y="1195377"/>
            <a:ext cx="8162295" cy="3431105"/>
          </a:xfrm>
        </p:spPr>
        <p:txBody>
          <a:bodyPr/>
          <a:lstStyle>
            <a:lvl1pPr marL="457200" indent="-457200">
              <a:buFont typeface="Arial" pitchFamily="34" charset="0"/>
              <a:buChar char="•"/>
              <a:defRPr/>
            </a:lvl1pPr>
            <a:lvl2pPr marL="690563" indent="-233363">
              <a:buFont typeface="Arial" pitchFamily="34" charset="0"/>
              <a:buChar char="•"/>
              <a:defRPr/>
            </a:lvl2pPr>
            <a:lvl3pPr marL="1147763" indent="-233363">
              <a:buFont typeface="Arial" pitchFamily="34" charset="0"/>
              <a:buChar char="•"/>
              <a:defRPr/>
            </a:lvl3pPr>
            <a:lvl4pPr marL="1604963" indent="-233363">
              <a:buFont typeface="Arial" pitchFamily="34" charset="0"/>
              <a:buChar char="•"/>
              <a:defRPr/>
            </a:lvl4pPr>
            <a:lvl5pPr marL="1604963" indent="-233363">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4176469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86C5A8-7C9F-487A-A824-56784F882B38}" type="datetimeFigureOut">
              <a:rPr lang="en-US" smtClean="0">
                <a:solidFill>
                  <a:prstClr val="black">
                    <a:tint val="75000"/>
                  </a:prstClr>
                </a:solidFill>
              </a:rPr>
              <a:pPr/>
              <a:t>8/29/2012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36B5C8-DBD4-4395-A5A7-F16F67D89D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1037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86C5A8-7C9F-487A-A824-56784F882B38}" type="datetimeFigureOut">
              <a:rPr lang="en-US" smtClean="0">
                <a:solidFill>
                  <a:prstClr val="black">
                    <a:tint val="75000"/>
                  </a:prstClr>
                </a:solidFill>
              </a:rPr>
              <a:pPr/>
              <a:t>8/29/2012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36B5C8-DBD4-4395-A5A7-F16F67D89D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43670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86C5A8-7C9F-487A-A824-56784F882B38}" type="datetimeFigureOut">
              <a:rPr lang="en-US" smtClean="0">
                <a:solidFill>
                  <a:prstClr val="black">
                    <a:tint val="75000"/>
                  </a:prstClr>
                </a:solidFill>
              </a:rPr>
              <a:pPr/>
              <a:t>8/29/2012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736B5C8-DBD4-4395-A5A7-F16F67D89D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5649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86C5A8-7C9F-487A-A824-56784F882B38}" type="datetimeFigureOut">
              <a:rPr lang="en-US" smtClean="0">
                <a:solidFill>
                  <a:prstClr val="black">
                    <a:tint val="75000"/>
                  </a:prstClr>
                </a:solidFill>
              </a:rPr>
              <a:pPr/>
              <a:t>8/29/2012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736B5C8-DBD4-4395-A5A7-F16F67D89D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32471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6C5A8-7C9F-487A-A824-56784F882B38}" type="datetimeFigureOut">
              <a:rPr lang="en-US" smtClean="0">
                <a:solidFill>
                  <a:prstClr val="black">
                    <a:tint val="75000"/>
                  </a:prstClr>
                </a:solidFill>
              </a:rPr>
              <a:pPr/>
              <a:t>8/29/2012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736B5C8-DBD4-4395-A5A7-F16F67D89D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49359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rot="21439907">
            <a:off x="300325" y="207527"/>
            <a:ext cx="3165273" cy="871538"/>
          </a:xfrm>
        </p:spPr>
        <p:txBody>
          <a:bodyPr anchor="b">
            <a:normAutofit/>
          </a:bodyPr>
          <a:lstStyle>
            <a:lvl1pPr algn="l">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rot="21429636">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rot="21434444">
            <a:off x="457201" y="1076326"/>
            <a:ext cx="3008313" cy="351829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386C5A8-7C9F-487A-A824-56784F882B38}" type="datetimeFigureOut">
              <a:rPr lang="en-US" smtClean="0">
                <a:solidFill>
                  <a:prstClr val="black">
                    <a:tint val="75000"/>
                  </a:prstClr>
                </a:solidFill>
              </a:rPr>
              <a:pPr/>
              <a:t>8/29/2012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36B5C8-DBD4-4395-A5A7-F16F67D89D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8570342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rot="21440121">
            <a:off x="457200" y="205978"/>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rot="21438184">
            <a:off x="605652" y="1197530"/>
            <a:ext cx="8081065"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386C5A8-7C9F-487A-A824-56784F882B38}" type="datetimeFigureOut">
              <a:rPr lang="en-US" smtClean="0">
                <a:solidFill>
                  <a:prstClr val="black">
                    <a:tint val="75000"/>
                  </a:prstClr>
                </a:solidFill>
              </a:rPr>
              <a:pPr/>
              <a:t>8/29/2012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736B5C8-DBD4-4395-A5A7-F16F67D89D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461595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bg1"/>
          </a:solidFill>
          <a:latin typeface="Bradley Hand ITC" pitchFamily="66" charset="0"/>
          <a:ea typeface="+mj-ea"/>
          <a:cs typeface="+mj-cs"/>
        </a:defRPr>
      </a:lvl1pPr>
    </p:titleStyle>
    <p:bodyStyle>
      <a:lvl1pPr marL="0" indent="0" algn="l" defTabSz="914400" rtl="0" eaLnBrk="1" latinLnBrk="0" hangingPunct="1">
        <a:spcBef>
          <a:spcPct val="20000"/>
        </a:spcBef>
        <a:buFontTx/>
        <a:buNone/>
        <a:defRPr sz="3200" b="1" kern="1200">
          <a:solidFill>
            <a:schemeClr val="bg1"/>
          </a:solidFill>
          <a:latin typeface="Bradley Hand ITC" pitchFamily="66" charset="0"/>
          <a:ea typeface="+mn-ea"/>
          <a:cs typeface="+mn-cs"/>
        </a:defRPr>
      </a:lvl1pPr>
      <a:lvl2pPr marL="0" indent="0" algn="l" defTabSz="914400" rtl="0" eaLnBrk="1" latinLnBrk="0" hangingPunct="1">
        <a:spcBef>
          <a:spcPct val="20000"/>
        </a:spcBef>
        <a:buFontTx/>
        <a:buNone/>
        <a:defRPr sz="2800" b="1" kern="1200">
          <a:solidFill>
            <a:schemeClr val="bg1"/>
          </a:solidFill>
          <a:latin typeface="Bradley Hand ITC" pitchFamily="66" charset="0"/>
          <a:ea typeface="+mn-ea"/>
          <a:cs typeface="+mn-cs"/>
        </a:defRPr>
      </a:lvl2pPr>
      <a:lvl3pPr marL="0" indent="0" algn="l" defTabSz="914400" rtl="0" eaLnBrk="1" latinLnBrk="0" hangingPunct="1">
        <a:spcBef>
          <a:spcPct val="20000"/>
        </a:spcBef>
        <a:buFontTx/>
        <a:buNone/>
        <a:defRPr sz="2400" b="1" kern="1200">
          <a:solidFill>
            <a:schemeClr val="bg1"/>
          </a:solidFill>
          <a:latin typeface="Bradley Hand ITC" pitchFamily="66" charset="0"/>
          <a:ea typeface="+mn-ea"/>
          <a:cs typeface="+mn-cs"/>
        </a:defRPr>
      </a:lvl3pPr>
      <a:lvl4pPr marL="0" indent="0" algn="l" defTabSz="914400" rtl="0" eaLnBrk="1" latinLnBrk="0" hangingPunct="1">
        <a:spcBef>
          <a:spcPct val="20000"/>
        </a:spcBef>
        <a:buFontTx/>
        <a:buNone/>
        <a:defRPr sz="2000" b="1" kern="1200">
          <a:solidFill>
            <a:schemeClr val="bg1"/>
          </a:solidFill>
          <a:latin typeface="Bradley Hand ITC" pitchFamily="66" charset="0"/>
          <a:ea typeface="+mn-ea"/>
          <a:cs typeface="+mn-cs"/>
        </a:defRPr>
      </a:lvl4pPr>
      <a:lvl5pPr marL="0" indent="0" algn="l" defTabSz="914400" rtl="0" eaLnBrk="1" latinLnBrk="0" hangingPunct="1">
        <a:spcBef>
          <a:spcPct val="20000"/>
        </a:spcBef>
        <a:buFontTx/>
        <a:buNone/>
        <a:defRPr sz="2000" b="1" kern="1200">
          <a:solidFill>
            <a:schemeClr val="bg1"/>
          </a:solidFill>
          <a:latin typeface="Bradley Hand ITC"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media/RYDBUSMP.wmv"/><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media" Target="../media/RYDBUSMP.wmv"/></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Contents.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Contents.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Contents.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Contents.pdf"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Contents.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Contents.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Contents.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file:///E:\Cyberbullying%20-%20Broken%20Friendship%202000k.wmv"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file:///E:\Julie's%20Journey%202000k.wmv"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file:///E:\Tracking%20Teresa%202000k.wmv"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file:///E:\Cyberbullying%20-%20You%20Can't%20Take%20it%20Back%202000k.wmv"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file:///E:\Your_Photo_Fate.wm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2.jpeg"/><Relationship Id="rId3" Type="http://schemas.openxmlformats.org/officeDocument/2006/relationships/notesSlide" Target="../notesSlides/notesSlide1.xml"/><Relationship Id="rId7" Type="http://schemas.openxmlformats.org/officeDocument/2006/relationships/image" Target="../media/image8.jpeg"/><Relationship Id="rId12"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media/HLFFKRVW.wmv"/><Relationship Id="rId6" Type="http://schemas.openxmlformats.org/officeDocument/2006/relationships/hyperlink" Target="http://images.search.yahoo.com/images/view;_ylt=A0PDoVz9fTFQbBgAbN2JzbkF;_ylu=X3oDMTBlMTQ4cGxyBHNlYwNzcgRzbGsDaW1n?back=http://images.search.yahoo.com/search/images?p=facial+piercings&amp;save=0&amp;fr=yfp-t-701-s&amp;fr2=piv-web&amp;tab=organic&amp;ri=29&amp;w=395&amp;h=475&amp;imgurl=www.instablogsimages.com/images/2007/02/13/metal-man_facial-piercing_49.jpg&amp;rurl=http://www.bodypiercingblog.com/entry/metal-man/&amp;size=36.8+KB&amp;name=metal+man+facial+piercing+49&amp;p=facial+piercings&amp;oid=fedfae1a39cf590bc98beb445910afc3&amp;fr2=piv-web&amp;fr=yfp-t-701-s&amp;tt=metal+man+facial+piercing+49&amp;b=0&amp;ni=21&amp;no=29&amp;ts=&amp;tab=organic&amp;sigr=11g9lhk3c&amp;sigb=13j8lqp4t&amp;sigi=12bq9kbpb&amp;.crumb=Mbfj9VHDcvq" TargetMode="External"/><Relationship Id="rId11" Type="http://schemas.openxmlformats.org/officeDocument/2006/relationships/hyperlink" Target="http://images.search.yahoo.com/images/view;_ylt=A0PDoVz9fTFQbBgAWd2JzbkF;_ylu=X3oDMTBlMTQ4cGxyBHNlYwNzcgRzbGsDaW1n?back=http://images.search.yahoo.com/search/images?p=facial+piercings&amp;save=0&amp;fr=yfp-t-701-s&amp;fr2=piv-web&amp;tab=organic&amp;ri=10&amp;w=400&amp;h=298&amp;imgurl=3.bp.blogspot.com/_NaFF1jFELP8/TJQ-pBx8lvI/AAAAAAAAAQE/a_2flqSsG74/s400/facial-piercing_49.jpg&amp;rurl=http://lavidaabsurda.blogspot.com/2010_09_01_archive.html&amp;size=24.5+KB&amp;name=El+lado+oscuro+de+Germ%C3%A1n+Ortiz.:+septiembre+2010&amp;p=facial+piercings&amp;oid=d9b29473df5881c530243e57a964d323&amp;fr2=piv-web&amp;fr=yfp-t-701-s&amp;tt=El+lado+oscuro+de+Germ%C3%A1n+Ortiz.:+septiembre+2010&amp;b=0&amp;ni=21&amp;no=10&amp;ts=&amp;tab=organic&amp;sigr=11pds3jc0&amp;sigb=13j8ici6h&amp;sigi=12ucgpmht&amp;.crumb=Mbfj9VHDcvq" TargetMode="External"/><Relationship Id="rId5" Type="http://schemas.openxmlformats.org/officeDocument/2006/relationships/image" Target="../media/image7.png"/><Relationship Id="rId10" Type="http://schemas.openxmlformats.org/officeDocument/2006/relationships/image" Target="../media/image10.jpeg"/><Relationship Id="rId4" Type="http://schemas.microsoft.com/office/2007/relationships/media" Target="../media/HLFFKRVW.wmv"/><Relationship Id="rId9" Type="http://schemas.openxmlformats.org/officeDocument/2006/relationships/hyperlink" Target="http://images.search.yahoo.com/images/view;_ylt=A0PDoVz9fTFQbBgAZ92JzbkF;_ylu=X3oDMTBlMTQ4cGxyBHNlYwNzcgRzbGsDaW1n?back=http://images.search.yahoo.com/search/images?p=facial+piercings&amp;save=0&amp;fr=yfp-t-701-s&amp;fr2=piv-web&amp;tab=organic&amp;ri=24&amp;w=2304&amp;h=1728&amp;imgurl=www.piercology.com/wp-content/uploads/FlowerMonroe.jpg&amp;rurl=http://www.piercology.com/photos/facial-piercings&amp;size=496.3+KB&amp;name=Facial+Piercings&amp;p=facial+piercings&amp;oid=c60299aebcd7f4152bd92324f7007b2c&amp;fr2=piv-web&amp;fr=yfp-t-701-s&amp;tt=Facial+Piercings&amp;b=0&amp;ni=21&amp;no=24&amp;ts=&amp;tab=organic&amp;sigr=11hveh6lp&amp;sigb=13je99ke2&amp;sigi=11mgvgk16&amp;.crumb=Mbfj9VHDcvq" TargetMode="External"/><Relationship Id="rId1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18.jpeg"/><Relationship Id="rId18" Type="http://schemas.openxmlformats.org/officeDocument/2006/relationships/image" Target="../media/image21.jpeg"/><Relationship Id="rId3" Type="http://schemas.openxmlformats.org/officeDocument/2006/relationships/notesSlide" Target="../notesSlides/notesSlide2.xml"/><Relationship Id="rId7" Type="http://schemas.openxmlformats.org/officeDocument/2006/relationships/hyperlink" Target="http://images.search.yahoo.com/images/view;_ylt=A0PDoX3mgTFQEVMASZuJzbkF;_ylu=X3oDMTBlMTQ4cGxyBHNlYwNzcgRzbGsDaW1n?back=http://images.search.yahoo.com/search/images?p=sleeveless+shirt&amp;n=30&amp;ei=utf-8&amp;y=Search&amp;fr=yfp-t-701-s&amp;tab=organic&amp;ri=4&amp;w=300&amp;h=404&amp;imgurl=www.hoofprints.com/images/sleeveless-3feet.jpeg&amp;rurl=http://www.hoofprints.com/sportswear.farriert-shirts.html&amp;size=28.4+KB&amp;name=Sleeveless+T-shirt&amp;p=sleeveless+shirt&amp;oid=613435a81fe1378bbafabbf6e95ef171&amp;fr2=&amp;fr=yfp-t-701-s&amp;tt=Sleeveless+T-shirt&amp;b=0&amp;ni=96&amp;no=4&amp;ts=&amp;tab=organic&amp;sigr=11puu6akv&amp;sigb=13m0bt5i8&amp;sigi=11fai96d0&amp;.crumb=Mbfj9VHDcvq" TargetMode="External"/><Relationship Id="rId12" Type="http://schemas.openxmlformats.org/officeDocument/2006/relationships/image" Target="../media/image17.jpeg"/><Relationship Id="rId17" Type="http://schemas.openxmlformats.org/officeDocument/2006/relationships/image" Target="../media/image20.jpeg"/><Relationship Id="rId2" Type="http://schemas.openxmlformats.org/officeDocument/2006/relationships/slideLayout" Target="../slideLayouts/slideLayout2.xml"/><Relationship Id="rId16" Type="http://schemas.openxmlformats.org/officeDocument/2006/relationships/hyperlink" Target="http://images.search.yahoo.com/images/view;_ylt=A0PDoX3ngzFQRDAAjG.JzbkF;_ylu=X3oDMTBlMTQ4cGxyBHNlYwNzcgRzbGsDaW1n?back=http://images.search.yahoo.com/search/images?p=lace+top&amp;n=30&amp;ei=utf-8&amp;y=Search&amp;fr=yfp-t-701-s&amp;tab=organic&amp;ri=33&amp;w=600&amp;h=686&amp;imgurl=images.esellerpro.com/2240/I/232/35/scale7.jpg&amp;rurl=http://www.desireclothing.co.uk/products/t9218black-womens-black-lace-vest-top.html&amp;size=72.2+KB&amp;name=Black+Lace+Vest+Top+-+Vests+-+desireclothing.co.uk&amp;p=lace+top&amp;oid=33b5c79dc3f937753245c17c8e45ebaf&amp;fr2=&amp;fr=yfp-t-701-s&amp;tt=Black+Lace+Vest+Top+-+Vests+-+desireclothing.co.uk&amp;b=31&amp;ni=96&amp;no=33&amp;ts=&amp;tab=organic&amp;sigr=12j682v89&amp;sigb=13f84vpnd&amp;sigi=11e65l2aj&amp;.crumb=Mbfj9VHDcvq" TargetMode="External"/><Relationship Id="rId1" Type="http://schemas.openxmlformats.org/officeDocument/2006/relationships/video" Target="../media/HLFFKRVW.wmv"/><Relationship Id="rId6" Type="http://schemas.openxmlformats.org/officeDocument/2006/relationships/image" Target="../media/image14.jpeg"/><Relationship Id="rId11" Type="http://schemas.openxmlformats.org/officeDocument/2006/relationships/hyperlink" Target="http://images.search.yahoo.com/images/view;_ylt=A0PDoX34gjFQEWUAJiiJzbkF;_ylu=X3oDMTBlMTQ4cGxyBHNlYwNzcgRzbGsDaW1n?back=http://images.search.yahoo.com/search/images?p=guy+with+chain+wallet&amp;n=30&amp;ei=utf-8&amp;y=Search&amp;fr=yfp-t-701-s&amp;tab=organic&amp;ri=22&amp;w=300&amp;h=450&amp;imgurl=watermarked.cutcaster.com/cutcaster-photo-100122586-Man-s-jeans-with-wallet-chain.jpg&amp;rurl=http://cutcaster.com/photo/100122586-Man-s-jeans-with-wallet-chain/&amp;size=191.6+KB&amp;name=Man&amp;" TargetMode="External"/><Relationship Id="rId5" Type="http://schemas.openxmlformats.org/officeDocument/2006/relationships/image" Target="../media/image7.png"/><Relationship Id="rId15" Type="http://schemas.openxmlformats.org/officeDocument/2006/relationships/image" Target="../media/image19.jpeg"/><Relationship Id="rId10" Type="http://schemas.openxmlformats.org/officeDocument/2006/relationships/image" Target="../media/image16.jpeg"/><Relationship Id="rId4" Type="http://schemas.microsoft.com/office/2007/relationships/media" Target="../media/HLFFKRVW.wmv"/><Relationship Id="rId9" Type="http://schemas.openxmlformats.org/officeDocument/2006/relationships/hyperlink" Target="http://images.search.yahoo.com/images/view;_ylt=A0PDoX5IgjFQKycA_uCJzbkF;_ylu=X3oDMTBlMTQ4cGxyBHNlYwNzcgRzbGsDaW1n?back=http://images.search.yahoo.com/search/images?p=spaghetti+strap&amp;n=30&amp;ei=utf-8&amp;y=Search&amp;fr=yfp-t-701-s&amp;tab=organic&amp;ri=31&amp;w=800&amp;h=1066&amp;imgurl=bikesonlybodyshop.com/yahoo_site_admin/assets/images/242.11123411_std.JPG&amp;rurl=http://bikesonlybodyshop.com/bikes_only_clothing/spaghetti_strap_top&amp;size=60.3+KB&amp;name=...+spaghetti+strap+top&amp;p=spaghetti+strap&amp;oid=d704b497e548d974af2c2ea38cb487ba&amp;fr2=&amp;fr=yfp-t-701-s&amp;tt=...+spaghetti+strap+top&amp;b=31&amp;ni=96&amp;no=31&amp;ts=&amp;tab=organic&amp;sigr=1247m67fe&amp;sigb=13mv8vt1u&amp;sigi=129kqkeql&amp;.crumb=Mbfj9VHDcvq" TargetMode="External"/><Relationship Id="rId14" Type="http://schemas.openxmlformats.org/officeDocument/2006/relationships/hyperlink" Target="http://images.search.yahoo.com/images/view;_ylt=A0PDoX67gzFQ7gEASeCJzbkF;_ylu=X3oDMTBlMTQ4cGxyBHNlYwNzcgRzbGsDaW1n?back=http://images.search.yahoo.com/search/images?p=boy+in+beer+shirt&amp;n=30&amp;ei=utf-8&amp;y=Search&amp;fr=yfp-t-701-s&amp;tab=organic&amp;ri=5&amp;w=190&amp;h=190&amp;imgurl=image.spreadshirt.com/image-server/image/product/2469390/view/1/type/png/width/190/height/190/got-beer.png&amp;rurl=http://121351.spreadshirt.com/got-C7910&amp;size=23.8+KB&amp;name=Shirts+~+Men&amp;"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xmlns="" val="0"/>
              </a:ext>
            </a:extLst>
          </a:blip>
          <a:stretch>
            <a:fillRect/>
          </a:stretch>
        </p:blipFill>
        <p:spPr>
          <a:xfrm>
            <a:off x="609600" y="4324350"/>
            <a:ext cx="750094" cy="557213"/>
          </a:xfr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4000" y="3813432"/>
            <a:ext cx="1471613" cy="87868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48355" y="209550"/>
            <a:ext cx="7315199" cy="3895611"/>
          </a:xfrm>
          <a:prstGeom prst="rect">
            <a:avLst/>
          </a:prstGeom>
        </p:spPr>
      </p:pic>
      <p:sp>
        <p:nvSpPr>
          <p:cNvPr id="7" name="Title 1"/>
          <p:cNvSpPr txBox="1">
            <a:spLocks/>
          </p:cNvSpPr>
          <p:nvPr/>
        </p:nvSpPr>
        <p:spPr>
          <a:xfrm rot="21391265">
            <a:off x="1849738" y="1366356"/>
            <a:ext cx="5504034"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kern="1200">
                <a:solidFill>
                  <a:schemeClr val="bg1"/>
                </a:solidFill>
                <a:latin typeface="Eraser" pitchFamily="2" charset="0"/>
                <a:ea typeface="+mj-ea"/>
                <a:cs typeface="+mj-cs"/>
              </a:defRPr>
            </a:lvl1pPr>
          </a:lstStyle>
          <a:p>
            <a:r>
              <a:rPr lang="en-US" sz="4800" dirty="0" smtClean="0">
                <a:solidFill>
                  <a:prstClr val="white"/>
                </a:solidFill>
              </a:rPr>
              <a:t>McCreary Central</a:t>
            </a:r>
          </a:p>
          <a:p>
            <a:r>
              <a:rPr lang="en-US" sz="4800" dirty="0" smtClean="0">
                <a:solidFill>
                  <a:prstClr val="white"/>
                </a:solidFill>
              </a:rPr>
              <a:t>2012 - 2013</a:t>
            </a:r>
          </a:p>
        </p:txBody>
      </p:sp>
    </p:spTree>
    <p:extLst>
      <p:ext uri="{BB962C8B-B14F-4D97-AF65-F5344CB8AC3E}">
        <p14:creationId xmlns:p14="http://schemas.microsoft.com/office/powerpoint/2010/main" xmlns="" val="36584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800"/>
                                        <p:tgtEl>
                                          <p:spTgt spid="4"/>
                                        </p:tgtEl>
                                      </p:cBhvr>
                                    </p:animEffect>
                                  </p:childTnLst>
                                </p:cTn>
                              </p:par>
                              <p:par>
                                <p:cTn id="8" presetID="21" presetClass="entr" presetSubtype="1" fill="hold" nodeType="withEffect">
                                  <p:stCondLst>
                                    <p:cond delay="60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800"/>
                                        <p:tgtEl>
                                          <p:spTgt spid="5"/>
                                        </p:tgtEl>
                                      </p:cBhvr>
                                    </p:animEffect>
                                  </p:childTnLst>
                                </p:cTn>
                              </p:par>
                              <p:par>
                                <p:cTn id="11" presetID="21" presetClass="entr" presetSubtype="1" fill="hold" nodeType="withEffect">
                                  <p:stCondLst>
                                    <p:cond delay="110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1400"/>
                                        <p:tgtEl>
                                          <p:spTgt spid="6"/>
                                        </p:tgtEl>
                                      </p:cBhvr>
                                    </p:animEffect>
                                  </p:childTnLst>
                                </p:cTn>
                              </p:par>
                              <p:par>
                                <p:cTn id="14" presetID="1" presetClass="entr" presetSubtype="0" fill="hold" grpId="0" nodeType="withEffect">
                                  <p:stCondLst>
                                    <p:cond delay="2200"/>
                                  </p:stCondLst>
                                  <p:iterate type="lt">
                                    <p:tmAbs val="50"/>
                                  </p:iterate>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21415938">
            <a:off x="4413039" y="452340"/>
            <a:ext cx="4139804" cy="2713407"/>
          </a:xfrm>
          <a:prstGeom prst="rect">
            <a:avLst/>
          </a:prstGeom>
        </p:spPr>
      </p:pic>
      <p:sp>
        <p:nvSpPr>
          <p:cNvPr id="7" name="Title 1"/>
          <p:cNvSpPr txBox="1">
            <a:spLocks/>
          </p:cNvSpPr>
          <p:nvPr/>
        </p:nvSpPr>
        <p:spPr>
          <a:xfrm rot="21391265">
            <a:off x="4594426" y="1063858"/>
            <a:ext cx="3890213"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kern="1200">
                <a:solidFill>
                  <a:schemeClr val="bg1"/>
                </a:solidFill>
                <a:latin typeface="Eraser" pitchFamily="2" charset="0"/>
                <a:ea typeface="+mj-ea"/>
                <a:cs typeface="+mj-cs"/>
              </a:defRPr>
            </a:lvl1pPr>
          </a:lstStyle>
          <a:p>
            <a:r>
              <a:rPr lang="en-US" sz="3600" b="1" dirty="0" smtClean="0">
                <a:solidFill>
                  <a:prstClr val="white"/>
                </a:solidFill>
                <a:latin typeface="Bradley Hand ITC" pitchFamily="66" charset="0"/>
              </a:rPr>
              <a:t>Driving</a:t>
            </a:r>
          </a:p>
          <a:p>
            <a:r>
              <a:rPr lang="en-US" sz="3600" b="1" dirty="0" smtClean="0">
                <a:solidFill>
                  <a:prstClr val="white"/>
                </a:solidFill>
                <a:latin typeface="Bradley Hand ITC" pitchFamily="66" charset="0"/>
              </a:rPr>
              <a:t>&amp; Your Parking Pass</a:t>
            </a: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84062" flipH="1">
            <a:off x="513919" y="1806219"/>
            <a:ext cx="4140824" cy="2714075"/>
          </a:xfrm>
          <a:prstGeom prst="rect">
            <a:avLst/>
          </a:prstGeom>
        </p:spPr>
      </p:pic>
      <p:sp>
        <p:nvSpPr>
          <p:cNvPr id="6" name="Title 1"/>
          <p:cNvSpPr txBox="1">
            <a:spLocks/>
          </p:cNvSpPr>
          <p:nvPr/>
        </p:nvSpPr>
        <p:spPr>
          <a:xfrm rot="197592">
            <a:off x="627044" y="2449934"/>
            <a:ext cx="3890213"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kern="1200">
                <a:solidFill>
                  <a:schemeClr val="bg1"/>
                </a:solidFill>
                <a:latin typeface="Eraser" pitchFamily="2" charset="0"/>
                <a:ea typeface="+mj-ea"/>
                <a:cs typeface="+mj-cs"/>
              </a:defRPr>
            </a:lvl1pPr>
          </a:lstStyle>
          <a:p>
            <a:r>
              <a:rPr lang="en-US" sz="3600" b="1" dirty="0" smtClean="0">
                <a:solidFill>
                  <a:prstClr val="white"/>
                </a:solidFill>
                <a:latin typeface="Bradley Hand ITC" pitchFamily="66" charset="0"/>
              </a:rPr>
              <a:t>Prom &amp;</a:t>
            </a:r>
          </a:p>
          <a:p>
            <a:r>
              <a:rPr lang="en-US" sz="3600" b="1" dirty="0" smtClean="0">
                <a:solidFill>
                  <a:prstClr val="white"/>
                </a:solidFill>
                <a:latin typeface="Bradley Hand ITC" pitchFamily="66" charset="0"/>
              </a:rPr>
              <a:t>Trip Policies</a:t>
            </a:r>
          </a:p>
        </p:txBody>
      </p:sp>
    </p:spTree>
    <p:extLst>
      <p:ext uri="{BB962C8B-B14F-4D97-AF65-F5344CB8AC3E}">
        <p14:creationId xmlns:p14="http://schemas.microsoft.com/office/powerpoint/2010/main" xmlns="" val="31040458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300"/>
                                        <p:tgtEl>
                                          <p:spTgt spid="2"/>
                                        </p:tgtEl>
                                      </p:cBhvr>
                                    </p:animEffect>
                                  </p:childTnLst>
                                </p:cTn>
                              </p:par>
                              <p:par>
                                <p:cTn id="8" presetID="1" presetClass="entr" presetSubtype="0" fill="hold" grpId="0" nodeType="withEffect">
                                  <p:stCondLst>
                                    <p:cond delay="900"/>
                                  </p:stCondLst>
                                  <p:iterate type="lt">
                                    <p:tmAbs val="50"/>
                                  </p:iterate>
                                  <p:childTnLst>
                                    <p:set>
                                      <p:cBhvr>
                                        <p:cTn id="9" dur="1" fill="hold">
                                          <p:stCondLst>
                                            <p:cond delay="0"/>
                                          </p:stCondLst>
                                        </p:cTn>
                                        <p:tgtEl>
                                          <p:spTgt spid="7"/>
                                        </p:tgtEl>
                                        <p:attrNameLst>
                                          <p:attrName>style.visibility</p:attrName>
                                        </p:attrNameLst>
                                      </p:cBhvr>
                                      <p:to>
                                        <p:strVal val="visible"/>
                                      </p:to>
                                    </p:set>
                                  </p:childTnLst>
                                </p:cTn>
                              </p:par>
                              <p:par>
                                <p:cTn id="10" presetID="21" presetClass="entr" presetSubtype="1" fill="hold" nodeType="withEffect">
                                  <p:stCondLst>
                                    <p:cond delay="180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1200"/>
                                        <p:tgtEl>
                                          <p:spTgt spid="5"/>
                                        </p:tgtEl>
                                      </p:cBhvr>
                                    </p:animEffect>
                                  </p:childTnLst>
                                </p:cTn>
                              </p:par>
                              <p:par>
                                <p:cTn id="13" presetID="1" presetClass="entr" presetSubtype="0" fill="hold" grpId="0" nodeType="withEffect">
                                  <p:stCondLst>
                                    <p:cond delay="2900"/>
                                  </p:stCondLst>
                                  <p:iterate type="lt">
                                    <p:tmAbs val="50"/>
                                  </p:iterate>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21415938">
            <a:off x="692554" y="92064"/>
            <a:ext cx="7437657" cy="4874962"/>
          </a:xfrm>
          <a:prstGeom prst="rect">
            <a:avLst/>
          </a:prstGeom>
        </p:spPr>
      </p:pic>
      <p:sp>
        <p:nvSpPr>
          <p:cNvPr id="7" name="Title 1"/>
          <p:cNvSpPr txBox="1">
            <a:spLocks/>
          </p:cNvSpPr>
          <p:nvPr/>
        </p:nvSpPr>
        <p:spPr>
          <a:xfrm rot="21391265">
            <a:off x="1849739" y="1548294"/>
            <a:ext cx="5504034"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kern="1200">
                <a:solidFill>
                  <a:schemeClr val="bg1"/>
                </a:solidFill>
                <a:latin typeface="Eraser" pitchFamily="2" charset="0"/>
                <a:ea typeface="+mj-ea"/>
                <a:cs typeface="+mj-cs"/>
              </a:defRPr>
            </a:lvl1pPr>
          </a:lstStyle>
          <a:p>
            <a:r>
              <a:rPr lang="en-US" sz="4800" dirty="0" smtClean="0">
                <a:solidFill>
                  <a:prstClr val="white"/>
                </a:solidFill>
              </a:rPr>
              <a:t>Harassment, Bullying </a:t>
            </a:r>
          </a:p>
          <a:p>
            <a:r>
              <a:rPr lang="en-US" sz="4800" dirty="0" smtClean="0">
                <a:solidFill>
                  <a:prstClr val="white"/>
                </a:solidFill>
              </a:rPr>
              <a:t>&amp; Fighting</a:t>
            </a:r>
          </a:p>
        </p:txBody>
      </p:sp>
    </p:spTree>
    <p:extLst>
      <p:ext uri="{BB962C8B-B14F-4D97-AF65-F5344CB8AC3E}">
        <p14:creationId xmlns:p14="http://schemas.microsoft.com/office/powerpoint/2010/main" xmlns="" val="381789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1" presetClass="entr" presetSubtype="0" fill="hold" grpId="0" nodeType="withEffect">
                                  <p:stCondLst>
                                    <p:cond delay="1600"/>
                                  </p:stCondLst>
                                  <p:iterate type="lt">
                                    <p:tmAbs val="50"/>
                                  </p:iterate>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ightbulb.mov">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0" y="0"/>
            <a:ext cx="9144000" cy="5143500"/>
          </a:xfrm>
          <a:prstGeom prst="rect">
            <a:avLst/>
          </a:prstGeom>
        </p:spPr>
      </p:pic>
      <p:sp>
        <p:nvSpPr>
          <p:cNvPr id="7" name="TextBox 6"/>
          <p:cNvSpPr txBox="1"/>
          <p:nvPr/>
        </p:nvSpPr>
        <p:spPr>
          <a:xfrm>
            <a:off x="-2667000" y="571501"/>
            <a:ext cx="2286000" cy="1200329"/>
          </a:xfrm>
          <a:prstGeom prst="rect">
            <a:avLst/>
          </a:prstGeom>
          <a:noFill/>
        </p:spPr>
        <p:txBody>
          <a:bodyPr wrap="square" rtlCol="0">
            <a:spAutoFit/>
          </a:bodyPr>
          <a:lstStyle/>
          <a:p>
            <a:r>
              <a:rPr lang="en-US" dirty="0">
                <a:solidFill>
                  <a:prstClr val="black"/>
                </a:solidFill>
              </a:rPr>
              <a:t>This slide contains a video animation.  Play the slideshow to see the animation.</a:t>
            </a:r>
          </a:p>
        </p:txBody>
      </p:sp>
      <p:pic>
        <p:nvPicPr>
          <p:cNvPr id="50178" name="Picture 2"/>
          <p:cNvPicPr>
            <a:picLocks noChangeAspect="1" noChangeArrowheads="1"/>
          </p:cNvPicPr>
          <p:nvPr/>
        </p:nvPicPr>
        <p:blipFill>
          <a:blip r:embed="rId6" cstate="print"/>
          <a:srcRect/>
          <a:stretch>
            <a:fillRect/>
          </a:stretch>
        </p:blipFill>
        <p:spPr bwMode="auto">
          <a:xfrm>
            <a:off x="2057400" y="0"/>
            <a:ext cx="5065673" cy="6558556"/>
          </a:xfrm>
          <a:prstGeom prst="rect">
            <a:avLst/>
          </a:prstGeom>
          <a:noFill/>
          <a:ln w="9525">
            <a:noFill/>
            <a:miter lim="800000"/>
            <a:headEnd/>
            <a:tailEnd/>
          </a:ln>
        </p:spPr>
      </p:pic>
    </p:spTree>
    <p:extLst>
      <p:ext uri="{BB962C8B-B14F-4D97-AF65-F5344CB8AC3E}">
        <p14:creationId xmlns:p14="http://schemas.microsoft.com/office/powerpoint/2010/main" xmlns="" val="1948162271"/>
      </p:ext>
    </p:extLst>
  </p:cSld>
  <p:clrMapOvr>
    <a:masterClrMapping/>
  </p:clrMapOvr>
  <mc:AlternateContent xmlns:mc="http://schemas.openxmlformats.org/markup-compatibility/2006">
    <mc:Choice xmlns:p14="http://schemas.microsoft.com/office/powerpoint/2010/main" xmlns="" Requires="p14">
      <p:transition p14:dur="100" advClick="0" advTm="0">
        <p:cut/>
      </p:transition>
    </mc:Choice>
    <mc:Fallback>
      <p:transition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5143500"/>
          </a:xfrm>
        </p:spPr>
      </p:pic>
      <p:sp>
        <p:nvSpPr>
          <p:cNvPr id="5" name="Title 1"/>
          <p:cNvSpPr>
            <a:spLocks noGrp="1"/>
          </p:cNvSpPr>
          <p:nvPr>
            <p:ph type="title"/>
          </p:nvPr>
        </p:nvSpPr>
        <p:spPr>
          <a:xfrm rot="21391265">
            <a:off x="971328" y="1136663"/>
            <a:ext cx="5504034" cy="2043436"/>
          </a:xfrm>
        </p:spPr>
        <p:txBody>
          <a:bodyPr>
            <a:normAutofit fontScale="90000"/>
          </a:bodyPr>
          <a:lstStyle/>
          <a:p>
            <a:r>
              <a:rPr lang="en-US" dirty="0" smtClean="0">
                <a:latin typeface="Eraser" pitchFamily="2" charset="0"/>
              </a:rPr>
              <a:t>And by the way….</a:t>
            </a:r>
            <a:br>
              <a:rPr lang="en-US" dirty="0" smtClean="0">
                <a:latin typeface="Eraser" pitchFamily="2" charset="0"/>
              </a:rPr>
            </a:br>
            <a:r>
              <a:rPr lang="en-US" dirty="0" smtClean="0">
                <a:latin typeface="Eraser" pitchFamily="2" charset="0"/>
              </a:rPr>
              <a:t>No pets, animals, friends,</a:t>
            </a:r>
            <a:br>
              <a:rPr lang="en-US" dirty="0" smtClean="0">
                <a:latin typeface="Eraser" pitchFamily="2" charset="0"/>
              </a:rPr>
            </a:br>
            <a:r>
              <a:rPr lang="en-US" dirty="0" smtClean="0">
                <a:latin typeface="Eraser" pitchFamily="2" charset="0"/>
              </a:rPr>
              <a:t>or visitors.</a:t>
            </a:r>
            <a:endParaRPr lang="en-US" dirty="0">
              <a:solidFill>
                <a:schemeClr val="bg1"/>
              </a:solidFill>
              <a:latin typeface="Eraser" pitchFamily="2" charset="0"/>
            </a:endParaRPr>
          </a:p>
        </p:txBody>
      </p:sp>
    </p:spTree>
    <p:extLst>
      <p:ext uri="{BB962C8B-B14F-4D97-AF65-F5344CB8AC3E}">
        <p14:creationId xmlns:p14="http://schemas.microsoft.com/office/powerpoint/2010/main" xmlns="" val="139644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
                                  </p:stCondLst>
                                  <p:iterate type="lt">
                                    <p:tmAbs val="50"/>
                                  </p:iterate>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971800" y="1085850"/>
            <a:ext cx="5638800" cy="628650"/>
          </a:xfrm>
        </p:spPr>
        <p:txBody>
          <a:bodyPr>
            <a:normAutofit lnSpcReduction="10000"/>
          </a:bodyPr>
          <a:lstStyle/>
          <a:p>
            <a:r>
              <a:rPr lang="en-US" dirty="0" smtClean="0"/>
              <a:t>Random Drug Screening for Extra &amp; Co-curricular Activities</a:t>
            </a:r>
            <a:endParaRPr lang="en-US" dirty="0"/>
          </a:p>
        </p:txBody>
      </p:sp>
      <p:sp>
        <p:nvSpPr>
          <p:cNvPr id="3" name="Text Placeholder 2"/>
          <p:cNvSpPr>
            <a:spLocks noGrp="1"/>
          </p:cNvSpPr>
          <p:nvPr>
            <p:ph type="body" sz="quarter" idx="16"/>
          </p:nvPr>
        </p:nvSpPr>
        <p:spPr>
          <a:xfrm>
            <a:off x="3124200" y="1714500"/>
            <a:ext cx="5486400" cy="628650"/>
          </a:xfrm>
        </p:spPr>
        <p:txBody>
          <a:bodyPr/>
          <a:lstStyle/>
          <a:p>
            <a:r>
              <a:rPr lang="en-US" dirty="0" smtClean="0"/>
              <a:t>Reasonable Suspicion</a:t>
            </a:r>
            <a:endParaRPr lang="en-US" dirty="0"/>
          </a:p>
        </p:txBody>
      </p:sp>
      <p:sp>
        <p:nvSpPr>
          <p:cNvPr id="4" name="Text Placeholder 3"/>
          <p:cNvSpPr>
            <a:spLocks noGrp="1"/>
          </p:cNvSpPr>
          <p:nvPr>
            <p:ph type="body" sz="quarter" idx="17"/>
          </p:nvPr>
        </p:nvSpPr>
        <p:spPr>
          <a:xfrm>
            <a:off x="3200400" y="2343150"/>
            <a:ext cx="4648200" cy="628650"/>
          </a:xfrm>
        </p:spPr>
        <p:txBody>
          <a:bodyPr/>
          <a:lstStyle/>
          <a:p>
            <a:r>
              <a:rPr lang="en-US" dirty="0" smtClean="0"/>
              <a:t>Tobacco Use</a:t>
            </a:r>
            <a:endParaRPr lang="en-US" dirty="0"/>
          </a:p>
        </p:txBody>
      </p:sp>
      <p:sp>
        <p:nvSpPr>
          <p:cNvPr id="5" name="Text Placeholder 4"/>
          <p:cNvSpPr>
            <a:spLocks noGrp="1"/>
          </p:cNvSpPr>
          <p:nvPr>
            <p:ph type="body" sz="quarter" idx="18"/>
          </p:nvPr>
        </p:nvSpPr>
        <p:spPr>
          <a:xfrm>
            <a:off x="3352800" y="3028950"/>
            <a:ext cx="4648200" cy="628650"/>
          </a:xfrm>
        </p:spPr>
        <p:txBody>
          <a:bodyPr/>
          <a:lstStyle/>
          <a:p>
            <a:endParaRPr lang="en-US" dirty="0"/>
          </a:p>
        </p:txBody>
      </p:sp>
      <p:sp>
        <p:nvSpPr>
          <p:cNvPr id="6" name="Title 5"/>
          <p:cNvSpPr>
            <a:spLocks noGrp="1"/>
          </p:cNvSpPr>
          <p:nvPr>
            <p:ph type="title"/>
          </p:nvPr>
        </p:nvSpPr>
        <p:spPr/>
        <p:txBody>
          <a:bodyPr/>
          <a:lstStyle/>
          <a:p>
            <a:r>
              <a:rPr lang="en-US" dirty="0" smtClean="0"/>
              <a:t>Controlled Substances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Agenda</a:t>
            </a:r>
            <a:endParaRPr lang="en-US" dirty="0"/>
          </a:p>
        </p:txBody>
      </p:sp>
      <p:pic>
        <p:nvPicPr>
          <p:cNvPr id="26" name="Picture 25"/>
          <p:cNvPicPr>
            <a:picLocks noChangeAspect="1"/>
          </p:cNvPicPr>
          <p:nvPr/>
        </p:nvPicPr>
        <p:blipFill>
          <a:blip r:embed="rId2" cstate="print">
            <a:extLst>
              <a:ext uri="{BEBA8EAE-BF5A-486C-A8C5-ECC9F3942E4B}">
                <a14:imgProps xmlns:a14="http://schemas.microsoft.com/office/drawing/2010/main" xmlns="">
                  <a14:imgLayer r:embed="rId3">
                    <a14:imgEffect>
                      <a14:artisticChalkSketch/>
                    </a14:imgEffect>
                  </a14:imgLayer>
                </a14:imgProps>
              </a:ext>
              <a:ext uri="{28A0092B-C50C-407E-A947-70E740481C1C}">
                <a14:useLocalDpi xmlns:a14="http://schemas.microsoft.com/office/drawing/2010/main" xmlns="" val="0"/>
              </a:ext>
            </a:extLst>
          </a:blip>
          <a:stretch>
            <a:fillRect/>
          </a:stretch>
        </p:blipFill>
        <p:spPr>
          <a:xfrm rot="310334">
            <a:off x="1203977" y="1124918"/>
            <a:ext cx="1219200" cy="1055889"/>
          </a:xfrm>
          <a:prstGeom prst="rect">
            <a:avLst/>
          </a:prstGeom>
        </p:spPr>
      </p:pic>
      <p:pic>
        <p:nvPicPr>
          <p:cNvPr id="27" name="Picture 26"/>
          <p:cNvPicPr>
            <a:picLocks noChangeAspect="1"/>
          </p:cNvPicPr>
          <p:nvPr/>
        </p:nvPicPr>
        <p:blipFill>
          <a:blip r:embed="rId2" cstate="print">
            <a:extLst>
              <a:ext uri="{BEBA8EAE-BF5A-486C-A8C5-ECC9F3942E4B}">
                <a14:imgProps xmlns:a14="http://schemas.microsoft.com/office/drawing/2010/main" xmlns="">
                  <a14:imgLayer r:embed="rId3">
                    <a14:imgEffect>
                      <a14:artisticChalkSketch/>
                    </a14:imgEffect>
                  </a14:imgLayer>
                </a14:imgProps>
              </a:ext>
              <a:ext uri="{28A0092B-C50C-407E-A947-70E740481C1C}">
                <a14:useLocalDpi xmlns:a14="http://schemas.microsoft.com/office/drawing/2010/main" xmlns="" val="0"/>
              </a:ext>
            </a:extLst>
          </a:blip>
          <a:stretch>
            <a:fillRect/>
          </a:stretch>
        </p:blipFill>
        <p:spPr>
          <a:xfrm rot="310334">
            <a:off x="1464650" y="2258942"/>
            <a:ext cx="1219200" cy="1055889"/>
          </a:xfrm>
          <a:prstGeom prst="rect">
            <a:avLst/>
          </a:prstGeom>
        </p:spPr>
      </p:pic>
      <p:pic>
        <p:nvPicPr>
          <p:cNvPr id="28" name="Picture 27"/>
          <p:cNvPicPr>
            <a:picLocks noChangeAspect="1"/>
          </p:cNvPicPr>
          <p:nvPr/>
        </p:nvPicPr>
        <p:blipFill>
          <a:blip r:embed="rId2" cstate="print">
            <a:extLst>
              <a:ext uri="{BEBA8EAE-BF5A-486C-A8C5-ECC9F3942E4B}">
                <a14:imgProps xmlns:a14="http://schemas.microsoft.com/office/drawing/2010/main" xmlns="">
                  <a14:imgLayer r:embed="rId3">
                    <a14:imgEffect>
                      <a14:artisticChalkSketch/>
                    </a14:imgEffect>
                  </a14:imgLayer>
                </a14:imgProps>
              </a:ext>
              <a:ext uri="{28A0092B-C50C-407E-A947-70E740481C1C}">
                <a14:useLocalDpi xmlns:a14="http://schemas.microsoft.com/office/drawing/2010/main" xmlns="" val="0"/>
              </a:ext>
            </a:extLst>
          </a:blip>
          <a:stretch>
            <a:fillRect/>
          </a:stretch>
        </p:blipFill>
        <p:spPr>
          <a:xfrm rot="310334">
            <a:off x="1733747" y="3564286"/>
            <a:ext cx="1219200" cy="1055889"/>
          </a:xfrm>
          <a:prstGeom prst="rect">
            <a:avLst/>
          </a:prstGeom>
        </p:spPr>
      </p:pic>
      <p:sp>
        <p:nvSpPr>
          <p:cNvPr id="3" name="Text Placeholder 2"/>
          <p:cNvSpPr>
            <a:spLocks noGrp="1"/>
          </p:cNvSpPr>
          <p:nvPr>
            <p:ph type="body" sz="quarter" idx="17"/>
          </p:nvPr>
        </p:nvSpPr>
        <p:spPr>
          <a:xfrm rot="21281323">
            <a:off x="3137075" y="3525572"/>
            <a:ext cx="4984521" cy="628650"/>
          </a:xfrm>
        </p:spPr>
        <p:txBody>
          <a:bodyPr>
            <a:noAutofit/>
          </a:bodyPr>
          <a:lstStyle/>
          <a:p>
            <a:r>
              <a:rPr lang="en-US" sz="3600" dirty="0" smtClean="0"/>
              <a:t>3.  Internet Safety</a:t>
            </a:r>
            <a:endParaRPr lang="en-US" sz="3600" dirty="0"/>
          </a:p>
        </p:txBody>
      </p:sp>
      <p:sp>
        <p:nvSpPr>
          <p:cNvPr id="4" name="Text Placeholder 3"/>
          <p:cNvSpPr>
            <a:spLocks noGrp="1"/>
          </p:cNvSpPr>
          <p:nvPr>
            <p:ph type="body" sz="quarter" idx="16"/>
          </p:nvPr>
        </p:nvSpPr>
        <p:spPr>
          <a:xfrm rot="21268780">
            <a:off x="2773438" y="2400539"/>
            <a:ext cx="5048515" cy="628650"/>
          </a:xfrm>
        </p:spPr>
        <p:txBody>
          <a:bodyPr>
            <a:noAutofit/>
          </a:bodyPr>
          <a:lstStyle/>
          <a:p>
            <a:r>
              <a:rPr lang="en-US" sz="3600" dirty="0" smtClean="0"/>
              <a:t>2. Anti-bullying </a:t>
            </a:r>
            <a:endParaRPr lang="en-US" sz="3600" dirty="0"/>
          </a:p>
        </p:txBody>
      </p:sp>
      <p:sp>
        <p:nvSpPr>
          <p:cNvPr id="5" name="Text Placeholder 4"/>
          <p:cNvSpPr>
            <a:spLocks noGrp="1"/>
          </p:cNvSpPr>
          <p:nvPr>
            <p:ph type="body" sz="quarter" idx="15"/>
          </p:nvPr>
        </p:nvSpPr>
        <p:spPr>
          <a:xfrm rot="21286488">
            <a:off x="2509935" y="1235767"/>
            <a:ext cx="5960861" cy="628650"/>
          </a:xfrm>
        </p:spPr>
        <p:txBody>
          <a:bodyPr>
            <a:noAutofit/>
          </a:bodyPr>
          <a:lstStyle/>
          <a:p>
            <a:r>
              <a:rPr lang="en-US" sz="3600" dirty="0" smtClean="0"/>
              <a:t>1. </a:t>
            </a:r>
            <a:r>
              <a:rPr lang="en-US" sz="3600" dirty="0" smtClean="0">
                <a:solidFill>
                  <a:srgbClr val="FF0000"/>
                </a:solidFill>
              </a:rPr>
              <a:t>Discipline Policy Review</a:t>
            </a:r>
            <a:endParaRPr lang="en-US" sz="3600" dirty="0">
              <a:solidFill>
                <a:srgbClr val="FF0000"/>
              </a:solidFill>
            </a:endParaRPr>
          </a:p>
        </p:txBody>
      </p:sp>
    </p:spTree>
    <p:extLst>
      <p:ext uri="{BB962C8B-B14F-4D97-AF65-F5344CB8AC3E}">
        <p14:creationId xmlns:p14="http://schemas.microsoft.com/office/powerpoint/2010/main" xmlns="" val="3216746216"/>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nodeType="withEffect">
                                  <p:stCondLst>
                                    <p:cond delay="90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type="lt">
                                    <p:tmPct val="10000"/>
                                  </p:iterate>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500"/>
                                        <p:tgtEl>
                                          <p:spTgt spid="4">
                                            <p:txEl>
                                              <p:pRg st="0" end="0"/>
                                            </p:txEl>
                                          </p:spTgt>
                                        </p:tgtEl>
                                      </p:cBhvr>
                                    </p:animEffect>
                                  </p:childTnLst>
                                </p:cTn>
                              </p:par>
                              <p:par>
                                <p:cTn id="16" presetID="22" presetClass="entr" presetSubtype="8" fill="hold" nodeType="withEffect">
                                  <p:stCondLst>
                                    <p:cond delay="90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lt">
                                    <p:tmPct val="10000"/>
                                  </p:iterate>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left)">
                                      <p:cBhvr>
                                        <p:cTn id="23" dur="500"/>
                                        <p:tgtEl>
                                          <p:spTgt spid="3">
                                            <p:txEl>
                                              <p:pRg st="0" end="0"/>
                                            </p:txEl>
                                          </p:spTgt>
                                        </p:tgtEl>
                                      </p:cBhvr>
                                    </p:animEffect>
                                  </p:childTnLst>
                                </p:cTn>
                              </p:par>
                              <p:par>
                                <p:cTn id="24" presetID="22" presetClass="entr" presetSubtype="8" fill="hold" nodeType="withEffect">
                                  <p:stCondLst>
                                    <p:cond delay="90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a:t>National Crime Prevention Council</a:t>
            </a:r>
          </a:p>
        </p:txBody>
      </p:sp>
      <p:sp>
        <p:nvSpPr>
          <p:cNvPr id="9" name="Slide Number Placeholder 5"/>
          <p:cNvSpPr>
            <a:spLocks noGrp="1"/>
          </p:cNvSpPr>
          <p:nvPr>
            <p:ph type="sldNum" sz="quarter" idx="12"/>
          </p:nvPr>
        </p:nvSpPr>
        <p:spPr/>
        <p:txBody>
          <a:bodyPr/>
          <a:lstStyle/>
          <a:p>
            <a:pPr>
              <a:defRPr/>
            </a:pPr>
            <a:fld id="{8111AB13-8A2C-412F-AFC3-F00EB99A66F1}" type="slidenum">
              <a:rPr lang="en-US"/>
              <a:pPr>
                <a:defRPr/>
              </a:pPr>
              <a:t>16</a:t>
            </a:fld>
            <a:endParaRPr lang="en-US"/>
          </a:p>
        </p:txBody>
      </p:sp>
      <p:sp>
        <p:nvSpPr>
          <p:cNvPr id="6148" name="Rectangle 2"/>
          <p:cNvSpPr>
            <a:spLocks noGrp="1" noChangeArrowheads="1"/>
          </p:cNvSpPr>
          <p:nvPr>
            <p:ph type="title"/>
          </p:nvPr>
        </p:nvSpPr>
        <p:spPr>
          <a:xfrm>
            <a:off x="381000" y="571500"/>
            <a:ext cx="8229600" cy="857250"/>
          </a:xfrm>
        </p:spPr>
        <p:txBody>
          <a:bodyPr/>
          <a:lstStyle/>
          <a:p>
            <a:pPr eaLnBrk="1" hangingPunct="1"/>
            <a:r>
              <a:rPr lang="en-US" b="1" smtClean="0">
                <a:solidFill>
                  <a:srgbClr val="FFFF00"/>
                </a:solidFill>
                <a:latin typeface="Arial Unicode MS" pitchFamily="34" charset="-128"/>
              </a:rPr>
              <a:t>Bullying is…</a:t>
            </a:r>
          </a:p>
        </p:txBody>
      </p:sp>
      <p:sp>
        <p:nvSpPr>
          <p:cNvPr id="6149" name="Rectangle 3"/>
          <p:cNvSpPr>
            <a:spLocks noGrp="1" noChangeArrowheads="1"/>
          </p:cNvSpPr>
          <p:nvPr>
            <p:ph type="body" idx="4294967295"/>
          </p:nvPr>
        </p:nvSpPr>
        <p:spPr>
          <a:xfrm>
            <a:off x="304800" y="1600200"/>
            <a:ext cx="8229600" cy="1828800"/>
          </a:xfrm>
          <a:prstGeom prst="rect">
            <a:avLst/>
          </a:prstGeom>
        </p:spPr>
        <p:txBody>
          <a:bodyPr/>
          <a:lstStyle/>
          <a:p>
            <a:pPr eaLnBrk="1" hangingPunct="1">
              <a:buFontTx/>
              <a:buNone/>
            </a:pPr>
            <a:r>
              <a:rPr lang="en-US" dirty="0" smtClean="0">
                <a:solidFill>
                  <a:srgbClr val="FFFFFF"/>
                </a:solidFill>
                <a:latin typeface="Arial Unicode MS" pitchFamily="34" charset="-128"/>
              </a:rPr>
              <a:t>An imbalance of power</a:t>
            </a:r>
          </a:p>
          <a:p>
            <a:pPr eaLnBrk="1" hangingPunct="1">
              <a:buClr>
                <a:schemeClr val="tx1"/>
              </a:buClr>
              <a:buSzPct val="75000"/>
              <a:buFont typeface="Arial Unicode MS" pitchFamily="34" charset="-128"/>
              <a:buChar char="•"/>
            </a:pPr>
            <a:r>
              <a:rPr lang="en-US" dirty="0" smtClean="0">
                <a:solidFill>
                  <a:srgbClr val="FFFFFF"/>
                </a:solidFill>
                <a:latin typeface="Arial Unicode MS" pitchFamily="34" charset="-128"/>
              </a:rPr>
              <a:t>Repeated and systematic harassment and attacks on others</a:t>
            </a:r>
          </a:p>
          <a:p>
            <a:pPr eaLnBrk="1" hangingPunct="1">
              <a:buSzPct val="75000"/>
            </a:pPr>
            <a:r>
              <a:rPr lang="en-US" dirty="0" smtClean="0">
                <a:solidFill>
                  <a:srgbClr val="FFFFFF"/>
                </a:solidFill>
                <a:latin typeface="Arial Unicode MS" pitchFamily="34" charset="-128"/>
              </a:rPr>
              <a:t>Perpetrated by individuals or groups</a:t>
            </a:r>
          </a:p>
        </p:txBody>
      </p:sp>
      <p:sp>
        <p:nvSpPr>
          <p:cNvPr id="6150" name="Text Box 5"/>
          <p:cNvSpPr txBox="1">
            <a:spLocks noChangeArrowheads="1"/>
          </p:cNvSpPr>
          <p:nvPr/>
        </p:nvSpPr>
        <p:spPr bwMode="auto">
          <a:xfrm>
            <a:off x="3962400" y="4019550"/>
            <a:ext cx="4343400" cy="523220"/>
          </a:xfrm>
          <a:prstGeom prst="rect">
            <a:avLst/>
          </a:prstGeom>
          <a:noFill/>
          <a:ln w="9525">
            <a:noFill/>
            <a:miter lim="800000"/>
            <a:headEnd/>
            <a:tailEnd/>
          </a:ln>
        </p:spPr>
        <p:txBody>
          <a:bodyPr>
            <a:spAutoFit/>
          </a:bodyPr>
          <a:lstStyle/>
          <a:p>
            <a:pPr>
              <a:spcBef>
                <a:spcPct val="50000"/>
              </a:spcBef>
            </a:pPr>
            <a:r>
              <a:rPr lang="en-US" sz="1400" dirty="0">
                <a:latin typeface="Arial Unicode MS" pitchFamily="34" charset="-128"/>
              </a:rPr>
              <a:t>Source: </a:t>
            </a:r>
            <a:r>
              <a:rPr lang="en-US" sz="1400" i="1" dirty="0">
                <a:latin typeface="Arial Unicode MS" pitchFamily="34" charset="-128"/>
              </a:rPr>
              <a:t>Health Resources and Services Administration National Bullying Campaign</a:t>
            </a:r>
            <a:r>
              <a:rPr lang="en-US" sz="1400" dirty="0">
                <a:latin typeface="Arial Unicode MS" pitchFamily="34" charset="-128"/>
              </a:rPr>
              <a:t>, 2004</a:t>
            </a:r>
          </a:p>
        </p:txBody>
      </p:sp>
      <p:pic>
        <p:nvPicPr>
          <p:cNvPr id="6151" name="Picture 7" descr="NCPC_logo"/>
          <p:cNvPicPr>
            <a:picLocks noChangeAspect="1" noChangeArrowheads="1"/>
          </p:cNvPicPr>
          <p:nvPr/>
        </p:nvPicPr>
        <p:blipFill>
          <a:blip r:embed="rId3" cstate="print"/>
          <a:srcRect/>
          <a:stretch>
            <a:fillRect/>
          </a:stretch>
        </p:blipFill>
        <p:spPr bwMode="auto">
          <a:xfrm>
            <a:off x="457200" y="3771900"/>
            <a:ext cx="1030288" cy="1150144"/>
          </a:xfrm>
          <a:prstGeom prst="rect">
            <a:avLst/>
          </a:prstGeom>
          <a:noFill/>
          <a:ln w="9525">
            <a:noFill/>
            <a:miter lim="800000"/>
            <a:headEnd/>
            <a:tailEnd/>
          </a:ln>
        </p:spPr>
      </p:pic>
      <p:sp>
        <p:nvSpPr>
          <p:cNvPr id="6152" name="AutoShape 8">
            <a:hlinkClick r:id="rId4" action="ppaction://hlinkfile" highlightClick="1"/>
          </p:cNvPr>
          <p:cNvSpPr>
            <a:spLocks noChangeArrowheads="1"/>
          </p:cNvSpPr>
          <p:nvPr/>
        </p:nvSpPr>
        <p:spPr bwMode="auto">
          <a:xfrm>
            <a:off x="8686800" y="4337447"/>
            <a:ext cx="457200" cy="800100"/>
          </a:xfrm>
          <a:prstGeom prst="actionButtonHome">
            <a:avLst/>
          </a:prstGeom>
          <a:noFill/>
          <a:ln w="12700">
            <a:noFill/>
            <a:miter lim="800000"/>
            <a:headEnd type="none" w="sm" len="sm"/>
            <a:tailEnd type="non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a:t>National Crime Prevention Council</a:t>
            </a:r>
          </a:p>
        </p:txBody>
      </p:sp>
      <p:sp>
        <p:nvSpPr>
          <p:cNvPr id="9" name="Slide Number Placeholder 5"/>
          <p:cNvSpPr>
            <a:spLocks noGrp="1"/>
          </p:cNvSpPr>
          <p:nvPr>
            <p:ph type="sldNum" sz="quarter" idx="12"/>
          </p:nvPr>
        </p:nvSpPr>
        <p:spPr/>
        <p:txBody>
          <a:bodyPr/>
          <a:lstStyle/>
          <a:p>
            <a:pPr>
              <a:defRPr/>
            </a:pPr>
            <a:fld id="{91194D09-FCD0-4D30-A1B2-2450B3A0A7B6}" type="slidenum">
              <a:rPr lang="en-US"/>
              <a:pPr>
                <a:defRPr/>
              </a:pPr>
              <a:t>17</a:t>
            </a:fld>
            <a:endParaRPr lang="en-US"/>
          </a:p>
        </p:txBody>
      </p:sp>
      <p:sp>
        <p:nvSpPr>
          <p:cNvPr id="7172" name="Rectangle 2"/>
          <p:cNvSpPr>
            <a:spLocks noGrp="1" noChangeArrowheads="1"/>
          </p:cNvSpPr>
          <p:nvPr>
            <p:ph type="title"/>
          </p:nvPr>
        </p:nvSpPr>
        <p:spPr/>
        <p:txBody>
          <a:bodyPr/>
          <a:lstStyle/>
          <a:p>
            <a:pPr eaLnBrk="1" hangingPunct="1"/>
            <a:r>
              <a:rPr lang="en-US" b="1" smtClean="0">
                <a:solidFill>
                  <a:srgbClr val="FFFF00"/>
                </a:solidFill>
                <a:latin typeface="Arial Unicode MS" pitchFamily="34" charset="-128"/>
              </a:rPr>
              <a:t>Bullying Can Take Many Forms</a:t>
            </a:r>
          </a:p>
        </p:txBody>
      </p:sp>
      <p:sp>
        <p:nvSpPr>
          <p:cNvPr id="7173" name="Rectangle 3"/>
          <p:cNvSpPr>
            <a:spLocks noGrp="1" noChangeArrowheads="1"/>
          </p:cNvSpPr>
          <p:nvPr>
            <p:ph type="body" idx="4294967295"/>
          </p:nvPr>
        </p:nvSpPr>
        <p:spPr>
          <a:xfrm>
            <a:off x="457200" y="1314450"/>
            <a:ext cx="8229600" cy="2571750"/>
          </a:xfrm>
          <a:prstGeom prst="rect">
            <a:avLst/>
          </a:prstGeom>
        </p:spPr>
        <p:txBody>
          <a:bodyPr/>
          <a:lstStyle/>
          <a:p>
            <a:pPr eaLnBrk="1" hangingPunct="1">
              <a:lnSpc>
                <a:spcPct val="90000"/>
              </a:lnSpc>
            </a:pPr>
            <a:r>
              <a:rPr lang="en-US" sz="2800" smtClean="0">
                <a:solidFill>
                  <a:srgbClr val="FFFFFF"/>
                </a:solidFill>
              </a:rPr>
              <a:t>Physical violence</a:t>
            </a:r>
          </a:p>
          <a:p>
            <a:pPr eaLnBrk="1" hangingPunct="1">
              <a:lnSpc>
                <a:spcPct val="90000"/>
              </a:lnSpc>
            </a:pPr>
            <a:r>
              <a:rPr lang="en-US" sz="2800" smtClean="0">
                <a:solidFill>
                  <a:srgbClr val="FFFFFF"/>
                </a:solidFill>
              </a:rPr>
              <a:t>Verbal taunts, name-calling, and put-downs</a:t>
            </a:r>
          </a:p>
          <a:p>
            <a:pPr eaLnBrk="1" hangingPunct="1">
              <a:lnSpc>
                <a:spcPct val="90000"/>
              </a:lnSpc>
            </a:pPr>
            <a:r>
              <a:rPr lang="en-US" sz="2800" smtClean="0">
                <a:solidFill>
                  <a:srgbClr val="FFFFFF"/>
                </a:solidFill>
              </a:rPr>
              <a:t>Threats and intimidation</a:t>
            </a:r>
          </a:p>
          <a:p>
            <a:pPr eaLnBrk="1" hangingPunct="1">
              <a:lnSpc>
                <a:spcPct val="90000"/>
              </a:lnSpc>
            </a:pPr>
            <a:r>
              <a:rPr lang="en-US" sz="2800" smtClean="0">
                <a:solidFill>
                  <a:srgbClr val="FFFFFF"/>
                </a:solidFill>
              </a:rPr>
              <a:t>Extortion or stealing money and/or possessions </a:t>
            </a:r>
          </a:p>
          <a:p>
            <a:pPr eaLnBrk="1" hangingPunct="1">
              <a:lnSpc>
                <a:spcPct val="90000"/>
              </a:lnSpc>
            </a:pPr>
            <a:r>
              <a:rPr lang="en-US" sz="2800" smtClean="0">
                <a:solidFill>
                  <a:srgbClr val="FFFFFF"/>
                </a:solidFill>
              </a:rPr>
              <a:t>Spreading rumors</a:t>
            </a:r>
          </a:p>
          <a:p>
            <a:pPr eaLnBrk="1" hangingPunct="1">
              <a:lnSpc>
                <a:spcPct val="90000"/>
              </a:lnSpc>
            </a:pPr>
            <a:r>
              <a:rPr lang="en-US" sz="2800" smtClean="0">
                <a:solidFill>
                  <a:srgbClr val="FFFFFF"/>
                </a:solidFill>
              </a:rPr>
              <a:t>Harassment via technology (email, text messaging, etc.)</a:t>
            </a:r>
          </a:p>
        </p:txBody>
      </p:sp>
      <p:sp>
        <p:nvSpPr>
          <p:cNvPr id="7174" name="Text Box 5"/>
          <p:cNvSpPr txBox="1">
            <a:spLocks noChangeArrowheads="1"/>
          </p:cNvSpPr>
          <p:nvPr/>
        </p:nvSpPr>
        <p:spPr bwMode="auto">
          <a:xfrm>
            <a:off x="3810000" y="4171950"/>
            <a:ext cx="5105400" cy="307777"/>
          </a:xfrm>
          <a:prstGeom prst="rect">
            <a:avLst/>
          </a:prstGeom>
          <a:noFill/>
          <a:ln w="9525">
            <a:noFill/>
            <a:miter lim="800000"/>
            <a:headEnd/>
            <a:tailEnd/>
          </a:ln>
        </p:spPr>
        <p:txBody>
          <a:bodyPr>
            <a:spAutoFit/>
          </a:bodyPr>
          <a:lstStyle/>
          <a:p>
            <a:pPr>
              <a:spcBef>
                <a:spcPct val="50000"/>
              </a:spcBef>
            </a:pPr>
            <a:r>
              <a:rPr lang="en-US" sz="1400">
                <a:latin typeface="Arial Unicode MS" pitchFamily="34" charset="-128"/>
              </a:rPr>
              <a:t>Source: London Family Court Clinic, London, Ontario, Canada</a:t>
            </a:r>
          </a:p>
        </p:txBody>
      </p:sp>
      <p:pic>
        <p:nvPicPr>
          <p:cNvPr id="7175" name="Picture 8" descr="NCPC_logo"/>
          <p:cNvPicPr>
            <a:picLocks noChangeAspect="1" noChangeArrowheads="1"/>
          </p:cNvPicPr>
          <p:nvPr/>
        </p:nvPicPr>
        <p:blipFill>
          <a:blip r:embed="rId3" cstate="print"/>
          <a:srcRect/>
          <a:stretch>
            <a:fillRect/>
          </a:stretch>
        </p:blipFill>
        <p:spPr bwMode="auto">
          <a:xfrm>
            <a:off x="457200" y="3771900"/>
            <a:ext cx="1030288" cy="1150144"/>
          </a:xfrm>
          <a:prstGeom prst="rect">
            <a:avLst/>
          </a:prstGeom>
          <a:noFill/>
          <a:ln w="9525">
            <a:noFill/>
            <a:miter lim="800000"/>
            <a:headEnd/>
            <a:tailEnd/>
          </a:ln>
        </p:spPr>
      </p:pic>
      <p:sp>
        <p:nvSpPr>
          <p:cNvPr id="7176" name="AutoShape 9">
            <a:hlinkClick r:id="rId4" action="ppaction://hlinkfile" highlightClick="1"/>
          </p:cNvPr>
          <p:cNvSpPr>
            <a:spLocks noChangeArrowheads="1"/>
          </p:cNvSpPr>
          <p:nvPr/>
        </p:nvSpPr>
        <p:spPr bwMode="auto">
          <a:xfrm>
            <a:off x="8686800" y="4337447"/>
            <a:ext cx="457200" cy="800100"/>
          </a:xfrm>
          <a:prstGeom prst="actionButtonHome">
            <a:avLst/>
          </a:prstGeom>
          <a:noFill/>
          <a:ln w="12700">
            <a:noFill/>
            <a:miter lim="800000"/>
            <a:headEnd type="none" w="sm" len="sm"/>
            <a:tailEnd type="non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a:t>National Crime Prevention Council</a:t>
            </a:r>
          </a:p>
        </p:txBody>
      </p:sp>
      <p:sp>
        <p:nvSpPr>
          <p:cNvPr id="8" name="Slide Number Placeholder 5"/>
          <p:cNvSpPr>
            <a:spLocks noGrp="1"/>
          </p:cNvSpPr>
          <p:nvPr>
            <p:ph type="sldNum" sz="quarter" idx="12"/>
          </p:nvPr>
        </p:nvSpPr>
        <p:spPr/>
        <p:txBody>
          <a:bodyPr/>
          <a:lstStyle/>
          <a:p>
            <a:pPr>
              <a:defRPr/>
            </a:pPr>
            <a:fld id="{8E99914A-CF4F-468B-8A1A-32A9D5B439B7}" type="slidenum">
              <a:rPr lang="en-US"/>
              <a:pPr>
                <a:defRPr/>
              </a:pPr>
              <a:t>18</a:t>
            </a:fld>
            <a:endParaRPr lang="en-US"/>
          </a:p>
        </p:txBody>
      </p:sp>
      <p:sp>
        <p:nvSpPr>
          <p:cNvPr id="8196" name="Rectangle 2"/>
          <p:cNvSpPr>
            <a:spLocks noGrp="1" noChangeArrowheads="1"/>
          </p:cNvSpPr>
          <p:nvPr>
            <p:ph type="title"/>
          </p:nvPr>
        </p:nvSpPr>
        <p:spPr>
          <a:xfrm>
            <a:off x="457200" y="342900"/>
            <a:ext cx="8229600" cy="857250"/>
          </a:xfrm>
        </p:spPr>
        <p:txBody>
          <a:bodyPr/>
          <a:lstStyle/>
          <a:p>
            <a:pPr eaLnBrk="1" hangingPunct="1"/>
            <a:r>
              <a:rPr lang="en-US" b="1" smtClean="0">
                <a:solidFill>
                  <a:srgbClr val="FFFF00"/>
                </a:solidFill>
                <a:latin typeface="Arial Unicode MS" pitchFamily="34" charset="-128"/>
              </a:rPr>
              <a:t>Cyberbullying is</a:t>
            </a:r>
          </a:p>
        </p:txBody>
      </p:sp>
      <p:sp>
        <p:nvSpPr>
          <p:cNvPr id="8197" name="Rectangle 3"/>
          <p:cNvSpPr>
            <a:spLocks noGrp="1" noChangeArrowheads="1"/>
          </p:cNvSpPr>
          <p:nvPr>
            <p:ph type="body" idx="4294967295"/>
          </p:nvPr>
        </p:nvSpPr>
        <p:spPr>
          <a:xfrm>
            <a:off x="533400" y="1257300"/>
            <a:ext cx="8001000" cy="2400300"/>
          </a:xfrm>
          <a:prstGeom prst="rect">
            <a:avLst/>
          </a:prstGeom>
        </p:spPr>
        <p:txBody>
          <a:bodyPr/>
          <a:lstStyle/>
          <a:p>
            <a:pPr algn="ctr" eaLnBrk="1" hangingPunct="1">
              <a:lnSpc>
                <a:spcPct val="90000"/>
              </a:lnSpc>
              <a:buClr>
                <a:schemeClr val="tx1"/>
              </a:buClr>
              <a:buSzPct val="75000"/>
              <a:buFont typeface="Arial Unicode MS" pitchFamily="34" charset="-128"/>
              <a:buNone/>
            </a:pPr>
            <a:r>
              <a:rPr lang="en-US" sz="2400" smtClean="0"/>
              <a:t>	harassment and bullying that takes place online or through other mobile devices</a:t>
            </a:r>
          </a:p>
          <a:p>
            <a:pPr eaLnBrk="1" hangingPunct="1">
              <a:lnSpc>
                <a:spcPct val="90000"/>
              </a:lnSpc>
              <a:buClr>
                <a:schemeClr val="tx1"/>
              </a:buClr>
              <a:buSzPct val="75000"/>
              <a:buFont typeface="Arial Unicode MS" pitchFamily="34" charset="-128"/>
              <a:buNone/>
            </a:pPr>
            <a:endParaRPr lang="en-US" sz="2400" smtClean="0"/>
          </a:p>
          <a:p>
            <a:pPr eaLnBrk="1" hangingPunct="1">
              <a:lnSpc>
                <a:spcPct val="90000"/>
              </a:lnSpc>
              <a:buClr>
                <a:schemeClr val="tx1"/>
              </a:buClr>
              <a:buSzPct val="75000"/>
              <a:buFont typeface="Arial Unicode MS" pitchFamily="34" charset="-128"/>
              <a:buNone/>
            </a:pPr>
            <a:r>
              <a:rPr lang="en-US" sz="2400" smtClean="0"/>
              <a:t>	Example include</a:t>
            </a:r>
          </a:p>
          <a:p>
            <a:pPr eaLnBrk="1" hangingPunct="1">
              <a:lnSpc>
                <a:spcPct val="90000"/>
              </a:lnSpc>
              <a:buClr>
                <a:schemeClr val="tx1"/>
              </a:buClr>
              <a:buSzPct val="75000"/>
              <a:buFont typeface="Arial Unicode MS" pitchFamily="34" charset="-128"/>
              <a:buChar char="•"/>
            </a:pPr>
            <a:r>
              <a:rPr lang="en-US" sz="2400" smtClean="0"/>
              <a:t>Spreading rumors about someone through instant messaging</a:t>
            </a:r>
          </a:p>
          <a:p>
            <a:pPr eaLnBrk="1" hangingPunct="1">
              <a:lnSpc>
                <a:spcPct val="90000"/>
              </a:lnSpc>
              <a:buClr>
                <a:schemeClr val="tx1"/>
              </a:buClr>
              <a:buSzPct val="75000"/>
              <a:buFont typeface="Arial Unicode MS" pitchFamily="34" charset="-128"/>
              <a:buChar char="•"/>
            </a:pPr>
            <a:r>
              <a:rPr lang="en-US" sz="2400" smtClean="0"/>
              <a:t>Threatening someone on a web log (blog)</a:t>
            </a:r>
          </a:p>
          <a:p>
            <a:pPr eaLnBrk="1" hangingPunct="1">
              <a:lnSpc>
                <a:spcPct val="90000"/>
              </a:lnSpc>
              <a:buClr>
                <a:schemeClr val="tx1"/>
              </a:buClr>
              <a:buSzPct val="75000"/>
              <a:buFont typeface="Arial Unicode MS" pitchFamily="34" charset="-128"/>
              <a:buChar char="•"/>
            </a:pPr>
            <a:r>
              <a:rPr lang="en-US" sz="2400" smtClean="0"/>
              <a:t>Creating hurtful websites against someone</a:t>
            </a:r>
          </a:p>
        </p:txBody>
      </p:sp>
      <p:pic>
        <p:nvPicPr>
          <p:cNvPr id="8198" name="Picture 6" descr="NCPC_logo"/>
          <p:cNvPicPr>
            <a:picLocks noChangeAspect="1" noChangeArrowheads="1"/>
          </p:cNvPicPr>
          <p:nvPr/>
        </p:nvPicPr>
        <p:blipFill>
          <a:blip r:embed="rId3" cstate="print"/>
          <a:srcRect/>
          <a:stretch>
            <a:fillRect/>
          </a:stretch>
        </p:blipFill>
        <p:spPr bwMode="auto">
          <a:xfrm>
            <a:off x="7239000" y="3257550"/>
            <a:ext cx="1030288" cy="1150144"/>
          </a:xfrm>
          <a:prstGeom prst="rect">
            <a:avLst/>
          </a:prstGeom>
          <a:noFill/>
          <a:ln w="9525">
            <a:noFill/>
            <a:miter lim="800000"/>
            <a:headEnd/>
            <a:tailEnd/>
          </a:ln>
        </p:spPr>
      </p:pic>
      <p:sp>
        <p:nvSpPr>
          <p:cNvPr id="8199" name="AutoShape 7">
            <a:hlinkClick r:id="rId4" action="ppaction://hlinkfile" highlightClick="1"/>
          </p:cNvPr>
          <p:cNvSpPr>
            <a:spLocks noChangeArrowheads="1"/>
          </p:cNvSpPr>
          <p:nvPr/>
        </p:nvSpPr>
        <p:spPr bwMode="auto">
          <a:xfrm>
            <a:off x="8686800" y="4337447"/>
            <a:ext cx="457200" cy="800100"/>
          </a:xfrm>
          <a:prstGeom prst="actionButtonHome">
            <a:avLst/>
          </a:prstGeom>
          <a:noFill/>
          <a:ln w="12700">
            <a:noFill/>
            <a:miter lim="800000"/>
            <a:headEnd type="none" w="sm" len="sm"/>
            <a:tailEnd type="non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a:t>National Crime Prevention Council</a:t>
            </a:r>
          </a:p>
        </p:txBody>
      </p:sp>
      <p:sp>
        <p:nvSpPr>
          <p:cNvPr id="8" name="Slide Number Placeholder 5"/>
          <p:cNvSpPr>
            <a:spLocks noGrp="1"/>
          </p:cNvSpPr>
          <p:nvPr>
            <p:ph type="sldNum" sz="quarter" idx="12"/>
          </p:nvPr>
        </p:nvSpPr>
        <p:spPr/>
        <p:txBody>
          <a:bodyPr/>
          <a:lstStyle/>
          <a:p>
            <a:pPr>
              <a:defRPr/>
            </a:pPr>
            <a:fld id="{86BC0302-FBD6-4B22-8E1A-1A7796389F56}" type="slidenum">
              <a:rPr lang="en-US"/>
              <a:pPr>
                <a:defRPr/>
              </a:pPr>
              <a:t>19</a:t>
            </a:fld>
            <a:endParaRPr lang="en-US"/>
          </a:p>
        </p:txBody>
      </p:sp>
      <p:sp>
        <p:nvSpPr>
          <p:cNvPr id="9220" name="Rectangle 2"/>
          <p:cNvSpPr>
            <a:spLocks noGrp="1" noChangeArrowheads="1"/>
          </p:cNvSpPr>
          <p:nvPr>
            <p:ph type="title"/>
          </p:nvPr>
        </p:nvSpPr>
        <p:spPr>
          <a:xfrm>
            <a:off x="457200" y="342900"/>
            <a:ext cx="8229600" cy="857250"/>
          </a:xfrm>
        </p:spPr>
        <p:txBody>
          <a:bodyPr>
            <a:normAutofit fontScale="90000"/>
          </a:bodyPr>
          <a:lstStyle/>
          <a:p>
            <a:pPr eaLnBrk="1" hangingPunct="1"/>
            <a:r>
              <a:rPr lang="en-US" sz="4000" b="1" smtClean="0">
                <a:solidFill>
                  <a:srgbClr val="FFFF00"/>
                </a:solidFill>
                <a:latin typeface="Arial Unicode MS" pitchFamily="34" charset="-128"/>
              </a:rPr>
              <a:t>Cyberbullying</a:t>
            </a:r>
            <a:br>
              <a:rPr lang="en-US" sz="4000" b="1" smtClean="0">
                <a:solidFill>
                  <a:srgbClr val="FFFF00"/>
                </a:solidFill>
                <a:latin typeface="Arial Unicode MS" pitchFamily="34" charset="-128"/>
              </a:rPr>
            </a:br>
            <a:r>
              <a:rPr lang="en-US" sz="4000" b="1" smtClean="0">
                <a:solidFill>
                  <a:srgbClr val="FFFF00"/>
                </a:solidFill>
                <a:latin typeface="Arial Unicode MS" pitchFamily="34" charset="-128"/>
              </a:rPr>
              <a:t>A Recent Survey of Teens Revealed</a:t>
            </a:r>
          </a:p>
        </p:txBody>
      </p:sp>
      <p:sp>
        <p:nvSpPr>
          <p:cNvPr id="9221" name="Rectangle 3"/>
          <p:cNvSpPr>
            <a:spLocks noGrp="1" noChangeArrowheads="1"/>
          </p:cNvSpPr>
          <p:nvPr>
            <p:ph type="body" idx="4294967295"/>
          </p:nvPr>
        </p:nvSpPr>
        <p:spPr>
          <a:xfrm>
            <a:off x="1066800" y="1485901"/>
            <a:ext cx="7467600" cy="2822972"/>
          </a:xfrm>
          <a:prstGeom prst="rect">
            <a:avLst/>
          </a:prstGeom>
        </p:spPr>
        <p:txBody>
          <a:bodyPr/>
          <a:lstStyle/>
          <a:p>
            <a:pPr eaLnBrk="1" hangingPunct="1">
              <a:buClr>
                <a:schemeClr val="tx1"/>
              </a:buClr>
              <a:buSzPct val="75000"/>
              <a:buFont typeface="Arial Unicode MS" pitchFamily="34" charset="-128"/>
              <a:buChar char="•"/>
            </a:pPr>
            <a:r>
              <a:rPr lang="en-US" sz="2800" smtClean="0"/>
              <a:t>Cyberbullying was experienced at least one time by 43% of teens, aged 13 to 17. </a:t>
            </a:r>
          </a:p>
          <a:p>
            <a:pPr eaLnBrk="1" hangingPunct="1">
              <a:buClr>
                <a:schemeClr val="tx1"/>
              </a:buClr>
              <a:buSzPct val="75000"/>
              <a:buFont typeface="Arial Unicode MS" pitchFamily="34" charset="-128"/>
              <a:buChar char="•"/>
            </a:pPr>
            <a:r>
              <a:rPr lang="en-US" sz="2800" smtClean="0"/>
              <a:t>Teens report that in 77% of the cases the cyberbully is someone they know. </a:t>
            </a:r>
          </a:p>
          <a:p>
            <a:pPr eaLnBrk="1" hangingPunct="1">
              <a:buClr>
                <a:schemeClr val="tx1"/>
              </a:buClr>
              <a:buSzPct val="75000"/>
              <a:buFont typeface="Arial Unicode MS" pitchFamily="34" charset="-128"/>
              <a:buChar char="•"/>
            </a:pPr>
            <a:r>
              <a:rPr lang="en-US" sz="2800" smtClean="0"/>
              <a:t>Girls claim to have been cyberbullied more than boys – 51% to 37%. </a:t>
            </a:r>
          </a:p>
          <a:p>
            <a:pPr algn="ctr" eaLnBrk="1" hangingPunct="1">
              <a:buClr>
                <a:schemeClr val="tx1"/>
              </a:buClr>
              <a:buSzPct val="75000"/>
              <a:buFont typeface="Arial Unicode MS" pitchFamily="34" charset="-128"/>
              <a:buNone/>
            </a:pPr>
            <a:endParaRPr lang="en-US" sz="1600" smtClean="0"/>
          </a:p>
          <a:p>
            <a:pPr algn="ctr" eaLnBrk="1" hangingPunct="1">
              <a:buClr>
                <a:schemeClr val="tx1"/>
              </a:buClr>
              <a:buSzPct val="75000"/>
              <a:buFont typeface="Arial Unicode MS" pitchFamily="34" charset="-128"/>
              <a:buNone/>
            </a:pPr>
            <a:r>
              <a:rPr lang="en-US" sz="1600" smtClean="0"/>
              <a:t>NCPC Cyberbullying Research Report, 2006</a:t>
            </a:r>
          </a:p>
        </p:txBody>
      </p:sp>
      <p:pic>
        <p:nvPicPr>
          <p:cNvPr id="9222" name="Picture 4" descr="NCPC_logo"/>
          <p:cNvPicPr>
            <a:picLocks noChangeAspect="1" noChangeArrowheads="1"/>
          </p:cNvPicPr>
          <p:nvPr/>
        </p:nvPicPr>
        <p:blipFill>
          <a:blip r:embed="rId3" cstate="print"/>
          <a:srcRect/>
          <a:stretch>
            <a:fillRect/>
          </a:stretch>
        </p:blipFill>
        <p:spPr bwMode="auto">
          <a:xfrm>
            <a:off x="7543800" y="3867150"/>
            <a:ext cx="1030288" cy="1150144"/>
          </a:xfrm>
          <a:prstGeom prst="rect">
            <a:avLst/>
          </a:prstGeom>
          <a:noFill/>
          <a:ln w="9525">
            <a:noFill/>
            <a:miter lim="800000"/>
            <a:headEnd/>
            <a:tailEnd/>
          </a:ln>
        </p:spPr>
      </p:pic>
      <p:sp>
        <p:nvSpPr>
          <p:cNvPr id="9223" name="AutoShape 5">
            <a:hlinkClick r:id="rId4" action="ppaction://hlinkfile" highlightClick="1"/>
          </p:cNvPr>
          <p:cNvSpPr>
            <a:spLocks noChangeArrowheads="1"/>
          </p:cNvSpPr>
          <p:nvPr/>
        </p:nvSpPr>
        <p:spPr bwMode="auto">
          <a:xfrm>
            <a:off x="8686800" y="4337447"/>
            <a:ext cx="457200" cy="800100"/>
          </a:xfrm>
          <a:prstGeom prst="actionButtonHome">
            <a:avLst/>
          </a:prstGeom>
          <a:noFill/>
          <a:ln w="12700">
            <a:noFill/>
            <a:miter lim="800000"/>
            <a:headEnd type="none" w="sm" len="sm"/>
            <a:tailEnd type="non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Agenda</a:t>
            </a:r>
            <a:endParaRPr lang="en-US" dirty="0"/>
          </a:p>
        </p:txBody>
      </p:sp>
      <p:pic>
        <p:nvPicPr>
          <p:cNvPr id="26" name="Picture 25"/>
          <p:cNvPicPr>
            <a:picLocks noChangeAspect="1"/>
          </p:cNvPicPr>
          <p:nvPr/>
        </p:nvPicPr>
        <p:blipFill>
          <a:blip r:embed="rId2" cstate="print">
            <a:extLst>
              <a:ext uri="{BEBA8EAE-BF5A-486C-A8C5-ECC9F3942E4B}">
                <a14:imgProps xmlns:a14="http://schemas.microsoft.com/office/drawing/2010/main" xmlns="">
                  <a14:imgLayer r:embed="rId3">
                    <a14:imgEffect>
                      <a14:artisticChalkSketch/>
                    </a14:imgEffect>
                  </a14:imgLayer>
                </a14:imgProps>
              </a:ext>
              <a:ext uri="{28A0092B-C50C-407E-A947-70E740481C1C}">
                <a14:useLocalDpi xmlns:a14="http://schemas.microsoft.com/office/drawing/2010/main" xmlns="" val="0"/>
              </a:ext>
            </a:extLst>
          </a:blip>
          <a:stretch>
            <a:fillRect/>
          </a:stretch>
        </p:blipFill>
        <p:spPr>
          <a:xfrm rot="310334">
            <a:off x="1203977" y="1124918"/>
            <a:ext cx="1219200" cy="1055889"/>
          </a:xfrm>
          <a:prstGeom prst="rect">
            <a:avLst/>
          </a:prstGeom>
        </p:spPr>
      </p:pic>
      <p:pic>
        <p:nvPicPr>
          <p:cNvPr id="27" name="Picture 26"/>
          <p:cNvPicPr>
            <a:picLocks noChangeAspect="1"/>
          </p:cNvPicPr>
          <p:nvPr/>
        </p:nvPicPr>
        <p:blipFill>
          <a:blip r:embed="rId2" cstate="print">
            <a:extLst>
              <a:ext uri="{BEBA8EAE-BF5A-486C-A8C5-ECC9F3942E4B}">
                <a14:imgProps xmlns:a14="http://schemas.microsoft.com/office/drawing/2010/main" xmlns="">
                  <a14:imgLayer r:embed="rId3">
                    <a14:imgEffect>
                      <a14:artisticChalkSketch/>
                    </a14:imgEffect>
                  </a14:imgLayer>
                </a14:imgProps>
              </a:ext>
              <a:ext uri="{28A0092B-C50C-407E-A947-70E740481C1C}">
                <a14:useLocalDpi xmlns:a14="http://schemas.microsoft.com/office/drawing/2010/main" xmlns="" val="0"/>
              </a:ext>
            </a:extLst>
          </a:blip>
          <a:stretch>
            <a:fillRect/>
          </a:stretch>
        </p:blipFill>
        <p:spPr>
          <a:xfrm rot="310334">
            <a:off x="1464650" y="2258942"/>
            <a:ext cx="1219200" cy="1055889"/>
          </a:xfrm>
          <a:prstGeom prst="rect">
            <a:avLst/>
          </a:prstGeom>
        </p:spPr>
      </p:pic>
      <p:pic>
        <p:nvPicPr>
          <p:cNvPr id="28" name="Picture 27"/>
          <p:cNvPicPr>
            <a:picLocks noChangeAspect="1"/>
          </p:cNvPicPr>
          <p:nvPr/>
        </p:nvPicPr>
        <p:blipFill>
          <a:blip r:embed="rId2" cstate="print">
            <a:extLst>
              <a:ext uri="{BEBA8EAE-BF5A-486C-A8C5-ECC9F3942E4B}">
                <a14:imgProps xmlns:a14="http://schemas.microsoft.com/office/drawing/2010/main" xmlns="">
                  <a14:imgLayer r:embed="rId3">
                    <a14:imgEffect>
                      <a14:artisticChalkSketch/>
                    </a14:imgEffect>
                  </a14:imgLayer>
                </a14:imgProps>
              </a:ext>
              <a:ext uri="{28A0092B-C50C-407E-A947-70E740481C1C}">
                <a14:useLocalDpi xmlns:a14="http://schemas.microsoft.com/office/drawing/2010/main" xmlns="" val="0"/>
              </a:ext>
            </a:extLst>
          </a:blip>
          <a:stretch>
            <a:fillRect/>
          </a:stretch>
        </p:blipFill>
        <p:spPr>
          <a:xfrm rot="310334">
            <a:off x="1733747" y="3564286"/>
            <a:ext cx="1219200" cy="1055889"/>
          </a:xfrm>
          <a:prstGeom prst="rect">
            <a:avLst/>
          </a:prstGeom>
        </p:spPr>
      </p:pic>
      <p:sp>
        <p:nvSpPr>
          <p:cNvPr id="3" name="Text Placeholder 2"/>
          <p:cNvSpPr>
            <a:spLocks noGrp="1"/>
          </p:cNvSpPr>
          <p:nvPr>
            <p:ph type="body" sz="quarter" idx="17"/>
          </p:nvPr>
        </p:nvSpPr>
        <p:spPr>
          <a:xfrm rot="21281323">
            <a:off x="3137075" y="3525572"/>
            <a:ext cx="4984521" cy="628650"/>
          </a:xfrm>
        </p:spPr>
        <p:txBody>
          <a:bodyPr>
            <a:noAutofit/>
          </a:bodyPr>
          <a:lstStyle/>
          <a:p>
            <a:r>
              <a:rPr lang="en-US" sz="3600" dirty="0" smtClean="0"/>
              <a:t>3.  Internet Safety</a:t>
            </a:r>
            <a:endParaRPr lang="en-US" sz="3600" dirty="0"/>
          </a:p>
        </p:txBody>
      </p:sp>
      <p:sp>
        <p:nvSpPr>
          <p:cNvPr id="4" name="Text Placeholder 3"/>
          <p:cNvSpPr>
            <a:spLocks noGrp="1"/>
          </p:cNvSpPr>
          <p:nvPr>
            <p:ph type="body" sz="quarter" idx="16"/>
          </p:nvPr>
        </p:nvSpPr>
        <p:spPr>
          <a:xfrm rot="21268780">
            <a:off x="2773438" y="2400539"/>
            <a:ext cx="5048515" cy="628650"/>
          </a:xfrm>
        </p:spPr>
        <p:txBody>
          <a:bodyPr>
            <a:noAutofit/>
          </a:bodyPr>
          <a:lstStyle/>
          <a:p>
            <a:r>
              <a:rPr lang="en-US" sz="3600" dirty="0" smtClean="0"/>
              <a:t>2. Anti-bullying </a:t>
            </a:r>
            <a:endParaRPr lang="en-US" sz="3600" dirty="0"/>
          </a:p>
        </p:txBody>
      </p:sp>
      <p:sp>
        <p:nvSpPr>
          <p:cNvPr id="5" name="Text Placeholder 4"/>
          <p:cNvSpPr>
            <a:spLocks noGrp="1"/>
          </p:cNvSpPr>
          <p:nvPr>
            <p:ph type="body" sz="quarter" idx="15"/>
          </p:nvPr>
        </p:nvSpPr>
        <p:spPr>
          <a:xfrm rot="21286488">
            <a:off x="2509935" y="1235767"/>
            <a:ext cx="5960861" cy="628650"/>
          </a:xfrm>
        </p:spPr>
        <p:txBody>
          <a:bodyPr>
            <a:noAutofit/>
          </a:bodyPr>
          <a:lstStyle/>
          <a:p>
            <a:r>
              <a:rPr lang="en-US" sz="3600" dirty="0" smtClean="0"/>
              <a:t>1. Discipline Policy Review</a:t>
            </a:r>
            <a:endParaRPr lang="en-US" sz="3600" dirty="0"/>
          </a:p>
        </p:txBody>
      </p:sp>
    </p:spTree>
    <p:extLst>
      <p:ext uri="{BB962C8B-B14F-4D97-AF65-F5344CB8AC3E}">
        <p14:creationId xmlns:p14="http://schemas.microsoft.com/office/powerpoint/2010/main" xmlns="" val="3216746216"/>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nodeType="withEffect">
                                  <p:stCondLst>
                                    <p:cond delay="90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type="lt">
                                    <p:tmPct val="10000"/>
                                  </p:iterate>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500"/>
                                        <p:tgtEl>
                                          <p:spTgt spid="4">
                                            <p:txEl>
                                              <p:pRg st="0" end="0"/>
                                            </p:txEl>
                                          </p:spTgt>
                                        </p:tgtEl>
                                      </p:cBhvr>
                                    </p:animEffect>
                                  </p:childTnLst>
                                </p:cTn>
                              </p:par>
                              <p:par>
                                <p:cTn id="16" presetID="22" presetClass="entr" presetSubtype="8" fill="hold" nodeType="withEffect">
                                  <p:stCondLst>
                                    <p:cond delay="90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lt">
                                    <p:tmPct val="10000"/>
                                  </p:iterate>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left)">
                                      <p:cBhvr>
                                        <p:cTn id="23" dur="500"/>
                                        <p:tgtEl>
                                          <p:spTgt spid="3">
                                            <p:txEl>
                                              <p:pRg st="0" end="0"/>
                                            </p:txEl>
                                          </p:spTgt>
                                        </p:tgtEl>
                                      </p:cBhvr>
                                    </p:animEffect>
                                  </p:childTnLst>
                                </p:cTn>
                              </p:par>
                              <p:par>
                                <p:cTn id="24" presetID="22" presetClass="entr" presetSubtype="8" fill="hold" nodeType="withEffect">
                                  <p:stCondLst>
                                    <p:cond delay="90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a:t>National Crime Prevention Council</a:t>
            </a:r>
          </a:p>
        </p:txBody>
      </p:sp>
      <p:sp>
        <p:nvSpPr>
          <p:cNvPr id="9" name="Slide Number Placeholder 5"/>
          <p:cNvSpPr>
            <a:spLocks noGrp="1"/>
          </p:cNvSpPr>
          <p:nvPr>
            <p:ph type="sldNum" sz="quarter" idx="12"/>
          </p:nvPr>
        </p:nvSpPr>
        <p:spPr/>
        <p:txBody>
          <a:bodyPr/>
          <a:lstStyle/>
          <a:p>
            <a:pPr>
              <a:defRPr/>
            </a:pPr>
            <a:fld id="{FE18DCD1-F559-439F-9250-28FC02211522}" type="slidenum">
              <a:rPr lang="en-US"/>
              <a:pPr>
                <a:defRPr/>
              </a:pPr>
              <a:t>20</a:t>
            </a:fld>
            <a:endParaRPr lang="en-US"/>
          </a:p>
        </p:txBody>
      </p:sp>
      <p:sp>
        <p:nvSpPr>
          <p:cNvPr id="11268" name="Rectangle 2"/>
          <p:cNvSpPr>
            <a:spLocks noGrp="1" noChangeArrowheads="1"/>
          </p:cNvSpPr>
          <p:nvPr>
            <p:ph type="title"/>
          </p:nvPr>
        </p:nvSpPr>
        <p:spPr>
          <a:xfrm>
            <a:off x="457200" y="205978"/>
            <a:ext cx="8229600" cy="536972"/>
          </a:xfrm>
        </p:spPr>
        <p:txBody>
          <a:bodyPr>
            <a:normAutofit fontScale="90000"/>
          </a:bodyPr>
          <a:lstStyle/>
          <a:p>
            <a:pPr eaLnBrk="1" hangingPunct="1"/>
            <a:r>
              <a:rPr lang="en-US" sz="4000" b="1" smtClean="0">
                <a:solidFill>
                  <a:srgbClr val="FFFF00"/>
                </a:solidFill>
                <a:latin typeface="Arial Unicode MS" pitchFamily="34" charset="-128"/>
              </a:rPr>
              <a:t>Demographic Characteristics</a:t>
            </a:r>
            <a:br>
              <a:rPr lang="en-US" sz="4000" b="1" smtClean="0">
                <a:solidFill>
                  <a:srgbClr val="FFFF00"/>
                </a:solidFill>
                <a:latin typeface="Arial Unicode MS" pitchFamily="34" charset="-128"/>
              </a:rPr>
            </a:br>
            <a:endParaRPr lang="en-US" sz="4000" b="1" smtClean="0">
              <a:solidFill>
                <a:srgbClr val="FFFF00"/>
              </a:solidFill>
              <a:latin typeface="Arial Unicode MS" pitchFamily="34" charset="-128"/>
            </a:endParaRPr>
          </a:p>
        </p:txBody>
      </p:sp>
      <p:sp>
        <p:nvSpPr>
          <p:cNvPr id="11269" name="Rectangle 3"/>
          <p:cNvSpPr>
            <a:spLocks noGrp="1" noChangeArrowheads="1"/>
          </p:cNvSpPr>
          <p:nvPr>
            <p:ph type="body" idx="4294967295"/>
          </p:nvPr>
        </p:nvSpPr>
        <p:spPr>
          <a:xfrm>
            <a:off x="457200" y="1200151"/>
            <a:ext cx="8229600" cy="3451622"/>
          </a:xfrm>
          <a:prstGeom prst="rect">
            <a:avLst/>
          </a:prstGeom>
        </p:spPr>
        <p:txBody>
          <a:bodyPr/>
          <a:lstStyle/>
          <a:p>
            <a:pPr eaLnBrk="1" hangingPunct="1">
              <a:buFontTx/>
              <a:buNone/>
            </a:pPr>
            <a:r>
              <a:rPr lang="en-US" smtClean="0">
                <a:solidFill>
                  <a:srgbClr val="FFFFFF"/>
                </a:solidFill>
                <a:latin typeface="Arial Unicode MS" pitchFamily="34" charset="-128"/>
              </a:rPr>
              <a:t>Children who bully </a:t>
            </a:r>
          </a:p>
          <a:p>
            <a:pPr eaLnBrk="1" hangingPunct="1"/>
            <a:r>
              <a:rPr lang="en-US" smtClean="0">
                <a:solidFill>
                  <a:srgbClr val="FFFFFF"/>
                </a:solidFill>
                <a:latin typeface="Arial Unicode MS" pitchFamily="34" charset="-128"/>
              </a:rPr>
              <a:t>Can come from any economic, cultural, or religious background</a:t>
            </a:r>
          </a:p>
          <a:p>
            <a:pPr eaLnBrk="1" hangingPunct="1"/>
            <a:r>
              <a:rPr lang="en-US" smtClean="0">
                <a:solidFill>
                  <a:srgbClr val="FFFFFF"/>
                </a:solidFill>
                <a:latin typeface="Arial Unicode MS" pitchFamily="34" charset="-128"/>
              </a:rPr>
              <a:t>Are often in late elementary or middle school</a:t>
            </a:r>
          </a:p>
          <a:p>
            <a:pPr eaLnBrk="1" hangingPunct="1">
              <a:buFontTx/>
              <a:buNone/>
            </a:pPr>
            <a:endParaRPr lang="en-US" smtClean="0">
              <a:solidFill>
                <a:srgbClr val="FFFFFF"/>
              </a:solidFill>
              <a:latin typeface="Arial Unicode MS" pitchFamily="34" charset="-128"/>
            </a:endParaRPr>
          </a:p>
        </p:txBody>
      </p:sp>
      <p:pic>
        <p:nvPicPr>
          <p:cNvPr id="11270" name="Picture 6" descr="NCPC_logo"/>
          <p:cNvPicPr>
            <a:picLocks noChangeAspect="1" noChangeArrowheads="1"/>
          </p:cNvPicPr>
          <p:nvPr/>
        </p:nvPicPr>
        <p:blipFill>
          <a:blip r:embed="rId3" cstate="print"/>
          <a:srcRect/>
          <a:stretch>
            <a:fillRect/>
          </a:stretch>
        </p:blipFill>
        <p:spPr bwMode="auto">
          <a:xfrm>
            <a:off x="7086600" y="3790950"/>
            <a:ext cx="1030288" cy="1150144"/>
          </a:xfrm>
          <a:prstGeom prst="rect">
            <a:avLst/>
          </a:prstGeom>
          <a:noFill/>
          <a:ln w="9525">
            <a:noFill/>
            <a:miter lim="800000"/>
            <a:headEnd/>
            <a:tailEnd/>
          </a:ln>
        </p:spPr>
      </p:pic>
      <p:sp>
        <p:nvSpPr>
          <p:cNvPr id="11272" name="AutoShape 10">
            <a:hlinkClick r:id="rId4" action="ppaction://hlinkfile" highlightClick="1"/>
          </p:cNvPr>
          <p:cNvSpPr>
            <a:spLocks noChangeArrowheads="1"/>
          </p:cNvSpPr>
          <p:nvPr/>
        </p:nvSpPr>
        <p:spPr bwMode="auto">
          <a:xfrm>
            <a:off x="8686800" y="4337447"/>
            <a:ext cx="457200" cy="800100"/>
          </a:xfrm>
          <a:prstGeom prst="actionButtonHome">
            <a:avLst/>
          </a:prstGeom>
          <a:noFill/>
          <a:ln w="12700">
            <a:noFill/>
            <a:miter lim="800000"/>
            <a:headEnd type="none" w="sm" len="sm"/>
            <a:tailEnd type="non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r>
              <a:rPr lang="en-US"/>
              <a:t>National Crime Prevention Council</a:t>
            </a:r>
          </a:p>
        </p:txBody>
      </p:sp>
      <p:sp>
        <p:nvSpPr>
          <p:cNvPr id="10" name="Slide Number Placeholder 5"/>
          <p:cNvSpPr>
            <a:spLocks noGrp="1"/>
          </p:cNvSpPr>
          <p:nvPr>
            <p:ph type="sldNum" sz="quarter" idx="12"/>
          </p:nvPr>
        </p:nvSpPr>
        <p:spPr/>
        <p:txBody>
          <a:bodyPr/>
          <a:lstStyle/>
          <a:p>
            <a:pPr>
              <a:defRPr/>
            </a:pPr>
            <a:fld id="{4B4EA967-EC60-4594-BD19-DC65536E4091}" type="slidenum">
              <a:rPr lang="en-US"/>
              <a:pPr>
                <a:defRPr/>
              </a:pPr>
              <a:t>21</a:t>
            </a:fld>
            <a:endParaRPr lang="en-US"/>
          </a:p>
        </p:txBody>
      </p:sp>
      <p:sp>
        <p:nvSpPr>
          <p:cNvPr id="26628" name="Rectangle 2"/>
          <p:cNvSpPr>
            <a:spLocks noGrp="1" noChangeArrowheads="1"/>
          </p:cNvSpPr>
          <p:nvPr>
            <p:ph type="title"/>
          </p:nvPr>
        </p:nvSpPr>
        <p:spPr>
          <a:xfrm>
            <a:off x="381000" y="742950"/>
            <a:ext cx="8229600" cy="857250"/>
          </a:xfrm>
        </p:spPr>
        <p:txBody>
          <a:bodyPr/>
          <a:lstStyle/>
          <a:p>
            <a:pPr eaLnBrk="1" hangingPunct="1"/>
            <a:r>
              <a:rPr lang="en-US" b="1" smtClean="0">
                <a:solidFill>
                  <a:srgbClr val="FFFF00"/>
                </a:solidFill>
                <a:latin typeface="Arial Unicode MS" pitchFamily="34" charset="-128"/>
              </a:rPr>
              <a:t>Children Who Witness Bullying</a:t>
            </a:r>
          </a:p>
        </p:txBody>
      </p:sp>
      <p:sp>
        <p:nvSpPr>
          <p:cNvPr id="26629" name="Rectangle 3"/>
          <p:cNvSpPr>
            <a:spLocks noGrp="1" noChangeArrowheads="1"/>
          </p:cNvSpPr>
          <p:nvPr>
            <p:ph type="body" idx="4294967295"/>
          </p:nvPr>
        </p:nvSpPr>
        <p:spPr>
          <a:xfrm>
            <a:off x="914400" y="1771650"/>
            <a:ext cx="8229600" cy="914400"/>
          </a:xfrm>
          <a:prstGeom prst="rect">
            <a:avLst/>
          </a:prstGeom>
        </p:spPr>
        <p:txBody>
          <a:bodyPr/>
          <a:lstStyle/>
          <a:p>
            <a:pPr eaLnBrk="1" hangingPunct="1"/>
            <a:r>
              <a:rPr lang="en-US" b="1" smtClean="0">
                <a:latin typeface="Arial Unicode MS" pitchFamily="34" charset="-128"/>
              </a:rPr>
              <a:t>When peers intervene, bullying stops within 10 seconds, 57% of the time.</a:t>
            </a:r>
          </a:p>
        </p:txBody>
      </p:sp>
      <p:sp>
        <p:nvSpPr>
          <p:cNvPr id="26630" name="Text Box 5"/>
          <p:cNvSpPr txBox="1">
            <a:spLocks noChangeArrowheads="1"/>
          </p:cNvSpPr>
          <p:nvPr/>
        </p:nvSpPr>
        <p:spPr bwMode="auto">
          <a:xfrm>
            <a:off x="4953000" y="3714750"/>
            <a:ext cx="3886200" cy="307777"/>
          </a:xfrm>
          <a:prstGeom prst="rect">
            <a:avLst/>
          </a:prstGeom>
          <a:noFill/>
          <a:ln w="9525">
            <a:noFill/>
            <a:miter lim="800000"/>
            <a:headEnd/>
            <a:tailEnd/>
          </a:ln>
        </p:spPr>
        <p:txBody>
          <a:bodyPr>
            <a:spAutoFit/>
          </a:bodyPr>
          <a:lstStyle/>
          <a:p>
            <a:pPr>
              <a:spcBef>
                <a:spcPct val="50000"/>
              </a:spcBef>
            </a:pPr>
            <a:r>
              <a:rPr lang="en-US" sz="1400" dirty="0">
                <a:latin typeface="Arial Unicode MS" pitchFamily="34" charset="-128"/>
              </a:rPr>
              <a:t>Source: </a:t>
            </a:r>
            <a:r>
              <a:rPr lang="en-US" sz="1400" i="1" dirty="0">
                <a:latin typeface="Arial Unicode MS" pitchFamily="34" charset="-128"/>
              </a:rPr>
              <a:t>Hawkins, </a:t>
            </a:r>
            <a:r>
              <a:rPr lang="en-US" sz="1400" i="1" dirty="0" err="1">
                <a:latin typeface="Arial Unicode MS" pitchFamily="34" charset="-128"/>
              </a:rPr>
              <a:t>Pepler</a:t>
            </a:r>
            <a:r>
              <a:rPr lang="en-US" sz="1400" i="1" dirty="0">
                <a:latin typeface="Arial Unicode MS" pitchFamily="34" charset="-128"/>
              </a:rPr>
              <a:t>, and Craig</a:t>
            </a:r>
            <a:r>
              <a:rPr lang="en-US" sz="1400" dirty="0">
                <a:latin typeface="Arial Unicode MS" pitchFamily="34" charset="-128"/>
              </a:rPr>
              <a:t>, 2001</a:t>
            </a:r>
          </a:p>
        </p:txBody>
      </p:sp>
      <p:pic>
        <p:nvPicPr>
          <p:cNvPr id="26631" name="Picture 6" descr="NCPC_logo"/>
          <p:cNvPicPr>
            <a:picLocks noChangeAspect="1" noChangeArrowheads="1"/>
          </p:cNvPicPr>
          <p:nvPr/>
        </p:nvPicPr>
        <p:blipFill>
          <a:blip r:embed="rId3" cstate="print"/>
          <a:srcRect/>
          <a:stretch>
            <a:fillRect/>
          </a:stretch>
        </p:blipFill>
        <p:spPr bwMode="auto">
          <a:xfrm>
            <a:off x="457200" y="3771900"/>
            <a:ext cx="1030288" cy="1150144"/>
          </a:xfrm>
          <a:prstGeom prst="rect">
            <a:avLst/>
          </a:prstGeom>
          <a:noFill/>
          <a:ln w="9525">
            <a:noFill/>
            <a:miter lim="800000"/>
            <a:headEnd/>
            <a:tailEnd/>
          </a:ln>
        </p:spPr>
      </p:pic>
      <p:sp>
        <p:nvSpPr>
          <p:cNvPr id="26633" name="AutoShape 11">
            <a:hlinkClick r:id="rId4" action="ppaction://hlinkfile" highlightClick="1"/>
          </p:cNvPr>
          <p:cNvSpPr>
            <a:spLocks noChangeArrowheads="1"/>
          </p:cNvSpPr>
          <p:nvPr/>
        </p:nvSpPr>
        <p:spPr bwMode="auto">
          <a:xfrm>
            <a:off x="8686800" y="4337447"/>
            <a:ext cx="457200" cy="800100"/>
          </a:xfrm>
          <a:prstGeom prst="actionButtonHome">
            <a:avLst/>
          </a:prstGeom>
          <a:noFill/>
          <a:ln w="12700">
            <a:noFill/>
            <a:miter lim="800000"/>
            <a:headEnd type="none" w="sm" len="sm"/>
            <a:tailEnd type="non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r>
              <a:rPr lang="en-US"/>
              <a:t>National Crime Prevention Council</a:t>
            </a:r>
          </a:p>
        </p:txBody>
      </p:sp>
      <p:sp>
        <p:nvSpPr>
          <p:cNvPr id="10" name="Slide Number Placeholder 5"/>
          <p:cNvSpPr>
            <a:spLocks noGrp="1"/>
          </p:cNvSpPr>
          <p:nvPr>
            <p:ph type="sldNum" sz="quarter" idx="12"/>
          </p:nvPr>
        </p:nvSpPr>
        <p:spPr/>
        <p:txBody>
          <a:bodyPr/>
          <a:lstStyle/>
          <a:p>
            <a:pPr>
              <a:defRPr/>
            </a:pPr>
            <a:fld id="{4B4EA967-EC60-4594-BD19-DC65536E4091}" type="slidenum">
              <a:rPr lang="en-US"/>
              <a:pPr>
                <a:defRPr/>
              </a:pPr>
              <a:t>22</a:t>
            </a:fld>
            <a:endParaRPr lang="en-US"/>
          </a:p>
        </p:txBody>
      </p:sp>
      <p:sp>
        <p:nvSpPr>
          <p:cNvPr id="26628" name="Rectangle 2"/>
          <p:cNvSpPr>
            <a:spLocks noGrp="1" noChangeArrowheads="1"/>
          </p:cNvSpPr>
          <p:nvPr>
            <p:ph type="title"/>
          </p:nvPr>
        </p:nvSpPr>
        <p:spPr>
          <a:xfrm>
            <a:off x="381000" y="742950"/>
            <a:ext cx="8229600" cy="857250"/>
          </a:xfrm>
        </p:spPr>
        <p:txBody>
          <a:bodyPr/>
          <a:lstStyle/>
          <a:p>
            <a:pPr eaLnBrk="1" hangingPunct="1"/>
            <a:r>
              <a:rPr lang="en-US" b="1" smtClean="0">
                <a:solidFill>
                  <a:srgbClr val="FFFF00"/>
                </a:solidFill>
                <a:latin typeface="Arial Unicode MS" pitchFamily="34" charset="-128"/>
              </a:rPr>
              <a:t>Children Who Witness Bullying</a:t>
            </a:r>
          </a:p>
        </p:txBody>
      </p:sp>
      <p:sp>
        <p:nvSpPr>
          <p:cNvPr id="26629" name="Rectangle 3"/>
          <p:cNvSpPr>
            <a:spLocks noGrp="1" noChangeArrowheads="1"/>
          </p:cNvSpPr>
          <p:nvPr>
            <p:ph type="body" idx="4294967295"/>
          </p:nvPr>
        </p:nvSpPr>
        <p:spPr>
          <a:xfrm>
            <a:off x="914400" y="1771650"/>
            <a:ext cx="8229600" cy="2705100"/>
          </a:xfrm>
          <a:prstGeom prst="rect">
            <a:avLst/>
          </a:prstGeom>
        </p:spPr>
        <p:txBody>
          <a:bodyPr>
            <a:normAutofit/>
          </a:bodyPr>
          <a:lstStyle/>
          <a:p>
            <a:pPr eaLnBrk="1" hangingPunct="1"/>
            <a:r>
              <a:rPr lang="en-US" b="1" dirty="0" smtClean="0">
                <a:latin typeface="Arial Unicode MS" pitchFamily="34" charset="-128"/>
              </a:rPr>
              <a:t>Officer Neal, Mrs. </a:t>
            </a:r>
            <a:r>
              <a:rPr lang="en-US" b="1" dirty="0" err="1" smtClean="0">
                <a:latin typeface="Arial Unicode MS" pitchFamily="34" charset="-128"/>
              </a:rPr>
              <a:t>Privett</a:t>
            </a:r>
            <a:r>
              <a:rPr lang="en-US" b="1" dirty="0" smtClean="0">
                <a:latin typeface="Arial Unicode MS" pitchFamily="34" charset="-128"/>
              </a:rPr>
              <a:t>, Mr. Kenney, Counselor, Teacher.</a:t>
            </a:r>
            <a:endParaRPr lang="en-US" dirty="0" smtClean="0">
              <a:latin typeface="Arial Unicode MS" pitchFamily="34" charset="-128"/>
            </a:endParaRPr>
          </a:p>
          <a:p>
            <a:pPr eaLnBrk="1" hangingPunct="1"/>
            <a:endParaRPr lang="en-US" b="1" dirty="0" smtClean="0">
              <a:latin typeface="Arial Unicode MS" pitchFamily="34" charset="-128"/>
            </a:endParaRPr>
          </a:p>
          <a:p>
            <a:pPr eaLnBrk="1" hangingPunct="1"/>
            <a:r>
              <a:rPr lang="en-US" dirty="0" smtClean="0">
                <a:latin typeface="Arial Unicode MS" pitchFamily="34" charset="-128"/>
              </a:rPr>
              <a:t>Save Evidence.  Share with Parents.</a:t>
            </a:r>
            <a:endParaRPr lang="en-US" b="1" dirty="0" smtClean="0">
              <a:latin typeface="Arial Unicode MS" pitchFamily="34" charset="-128"/>
            </a:endParaRPr>
          </a:p>
        </p:txBody>
      </p:sp>
      <p:sp>
        <p:nvSpPr>
          <p:cNvPr id="26633" name="AutoShape 11">
            <a:hlinkClick r:id="rId3" action="ppaction://hlinkfile" highlightClick="1"/>
          </p:cNvPr>
          <p:cNvSpPr>
            <a:spLocks noChangeArrowheads="1"/>
          </p:cNvSpPr>
          <p:nvPr/>
        </p:nvSpPr>
        <p:spPr bwMode="auto">
          <a:xfrm>
            <a:off x="8686800" y="4337447"/>
            <a:ext cx="457200" cy="800100"/>
          </a:xfrm>
          <a:prstGeom prst="actionButtonHome">
            <a:avLst/>
          </a:prstGeom>
          <a:noFill/>
          <a:ln w="12700">
            <a:noFill/>
            <a:miter lim="800000"/>
            <a:headEnd type="none" w="sm" len="sm"/>
            <a:tailEnd type="non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Agenda</a:t>
            </a:r>
            <a:endParaRPr lang="en-US" dirty="0"/>
          </a:p>
        </p:txBody>
      </p:sp>
      <p:pic>
        <p:nvPicPr>
          <p:cNvPr id="26" name="Picture 25"/>
          <p:cNvPicPr>
            <a:picLocks noChangeAspect="1"/>
          </p:cNvPicPr>
          <p:nvPr/>
        </p:nvPicPr>
        <p:blipFill>
          <a:blip r:embed="rId2" cstate="print">
            <a:extLst>
              <a:ext uri="{BEBA8EAE-BF5A-486C-A8C5-ECC9F3942E4B}">
                <a14:imgProps xmlns:a14="http://schemas.microsoft.com/office/drawing/2010/main" xmlns="">
                  <a14:imgLayer r:embed="rId3">
                    <a14:imgEffect>
                      <a14:artisticChalkSketch/>
                    </a14:imgEffect>
                  </a14:imgLayer>
                </a14:imgProps>
              </a:ext>
              <a:ext uri="{28A0092B-C50C-407E-A947-70E740481C1C}">
                <a14:useLocalDpi xmlns:a14="http://schemas.microsoft.com/office/drawing/2010/main" xmlns="" val="0"/>
              </a:ext>
            </a:extLst>
          </a:blip>
          <a:stretch>
            <a:fillRect/>
          </a:stretch>
        </p:blipFill>
        <p:spPr>
          <a:xfrm rot="310334">
            <a:off x="1203977" y="1124918"/>
            <a:ext cx="1219200" cy="1055889"/>
          </a:xfrm>
          <a:prstGeom prst="rect">
            <a:avLst/>
          </a:prstGeom>
        </p:spPr>
      </p:pic>
      <p:pic>
        <p:nvPicPr>
          <p:cNvPr id="27" name="Picture 26"/>
          <p:cNvPicPr>
            <a:picLocks noChangeAspect="1"/>
          </p:cNvPicPr>
          <p:nvPr/>
        </p:nvPicPr>
        <p:blipFill>
          <a:blip r:embed="rId2" cstate="print">
            <a:extLst>
              <a:ext uri="{BEBA8EAE-BF5A-486C-A8C5-ECC9F3942E4B}">
                <a14:imgProps xmlns:a14="http://schemas.microsoft.com/office/drawing/2010/main" xmlns="">
                  <a14:imgLayer r:embed="rId3">
                    <a14:imgEffect>
                      <a14:artisticChalkSketch/>
                    </a14:imgEffect>
                  </a14:imgLayer>
                </a14:imgProps>
              </a:ext>
              <a:ext uri="{28A0092B-C50C-407E-A947-70E740481C1C}">
                <a14:useLocalDpi xmlns:a14="http://schemas.microsoft.com/office/drawing/2010/main" xmlns="" val="0"/>
              </a:ext>
            </a:extLst>
          </a:blip>
          <a:stretch>
            <a:fillRect/>
          </a:stretch>
        </p:blipFill>
        <p:spPr>
          <a:xfrm rot="310334">
            <a:off x="1464650" y="2258942"/>
            <a:ext cx="1219200" cy="1055889"/>
          </a:xfrm>
          <a:prstGeom prst="rect">
            <a:avLst/>
          </a:prstGeom>
        </p:spPr>
      </p:pic>
      <p:pic>
        <p:nvPicPr>
          <p:cNvPr id="28" name="Picture 27"/>
          <p:cNvPicPr>
            <a:picLocks noChangeAspect="1"/>
          </p:cNvPicPr>
          <p:nvPr/>
        </p:nvPicPr>
        <p:blipFill>
          <a:blip r:embed="rId2" cstate="print">
            <a:extLst>
              <a:ext uri="{BEBA8EAE-BF5A-486C-A8C5-ECC9F3942E4B}">
                <a14:imgProps xmlns:a14="http://schemas.microsoft.com/office/drawing/2010/main" xmlns="">
                  <a14:imgLayer r:embed="rId3">
                    <a14:imgEffect>
                      <a14:artisticChalkSketch/>
                    </a14:imgEffect>
                  </a14:imgLayer>
                </a14:imgProps>
              </a:ext>
              <a:ext uri="{28A0092B-C50C-407E-A947-70E740481C1C}">
                <a14:useLocalDpi xmlns:a14="http://schemas.microsoft.com/office/drawing/2010/main" xmlns="" val="0"/>
              </a:ext>
            </a:extLst>
          </a:blip>
          <a:stretch>
            <a:fillRect/>
          </a:stretch>
        </p:blipFill>
        <p:spPr>
          <a:xfrm rot="310334">
            <a:off x="1733747" y="3564286"/>
            <a:ext cx="1219200" cy="1055889"/>
          </a:xfrm>
          <a:prstGeom prst="rect">
            <a:avLst/>
          </a:prstGeom>
        </p:spPr>
      </p:pic>
      <p:sp>
        <p:nvSpPr>
          <p:cNvPr id="3" name="Text Placeholder 2"/>
          <p:cNvSpPr>
            <a:spLocks noGrp="1"/>
          </p:cNvSpPr>
          <p:nvPr>
            <p:ph type="body" sz="quarter" idx="17"/>
          </p:nvPr>
        </p:nvSpPr>
        <p:spPr>
          <a:xfrm rot="21281323">
            <a:off x="3137075" y="3525572"/>
            <a:ext cx="4984521" cy="628650"/>
          </a:xfrm>
        </p:spPr>
        <p:txBody>
          <a:bodyPr>
            <a:noAutofit/>
          </a:bodyPr>
          <a:lstStyle/>
          <a:p>
            <a:r>
              <a:rPr lang="en-US" sz="3600" dirty="0" smtClean="0"/>
              <a:t>3.  Internet Safety</a:t>
            </a:r>
            <a:endParaRPr lang="en-US" sz="3600" dirty="0"/>
          </a:p>
        </p:txBody>
      </p:sp>
      <p:sp>
        <p:nvSpPr>
          <p:cNvPr id="4" name="Text Placeholder 3"/>
          <p:cNvSpPr>
            <a:spLocks noGrp="1"/>
          </p:cNvSpPr>
          <p:nvPr>
            <p:ph type="body" sz="quarter" idx="16"/>
          </p:nvPr>
        </p:nvSpPr>
        <p:spPr>
          <a:xfrm rot="21268780">
            <a:off x="2773438" y="2400539"/>
            <a:ext cx="5048515" cy="628650"/>
          </a:xfrm>
        </p:spPr>
        <p:txBody>
          <a:bodyPr>
            <a:noAutofit/>
          </a:bodyPr>
          <a:lstStyle/>
          <a:p>
            <a:r>
              <a:rPr lang="en-US" sz="3600" dirty="0" smtClean="0"/>
              <a:t>2. </a:t>
            </a:r>
            <a:r>
              <a:rPr lang="en-US" sz="3600" dirty="0" smtClean="0">
                <a:solidFill>
                  <a:srgbClr val="FF0000"/>
                </a:solidFill>
              </a:rPr>
              <a:t>Anti-bullying</a:t>
            </a:r>
            <a:r>
              <a:rPr lang="en-US" sz="3600" dirty="0" smtClean="0"/>
              <a:t> </a:t>
            </a:r>
            <a:endParaRPr lang="en-US" sz="3600" dirty="0"/>
          </a:p>
        </p:txBody>
      </p:sp>
      <p:sp>
        <p:nvSpPr>
          <p:cNvPr id="5" name="Text Placeholder 4"/>
          <p:cNvSpPr>
            <a:spLocks noGrp="1"/>
          </p:cNvSpPr>
          <p:nvPr>
            <p:ph type="body" sz="quarter" idx="15"/>
          </p:nvPr>
        </p:nvSpPr>
        <p:spPr>
          <a:xfrm rot="21286488">
            <a:off x="2509935" y="1235767"/>
            <a:ext cx="5960861" cy="628650"/>
          </a:xfrm>
        </p:spPr>
        <p:txBody>
          <a:bodyPr>
            <a:noAutofit/>
          </a:bodyPr>
          <a:lstStyle/>
          <a:p>
            <a:r>
              <a:rPr lang="en-US" sz="3600" dirty="0" smtClean="0"/>
              <a:t>1. </a:t>
            </a:r>
            <a:r>
              <a:rPr lang="en-US" sz="3600" dirty="0" smtClean="0">
                <a:solidFill>
                  <a:srgbClr val="FF0000"/>
                </a:solidFill>
              </a:rPr>
              <a:t>Discipline Policy Review</a:t>
            </a:r>
            <a:endParaRPr lang="en-US" sz="3600" dirty="0">
              <a:solidFill>
                <a:srgbClr val="FF0000"/>
              </a:solidFill>
            </a:endParaRPr>
          </a:p>
        </p:txBody>
      </p:sp>
    </p:spTree>
    <p:extLst>
      <p:ext uri="{BB962C8B-B14F-4D97-AF65-F5344CB8AC3E}">
        <p14:creationId xmlns:p14="http://schemas.microsoft.com/office/powerpoint/2010/main" xmlns="" val="3216746216"/>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nodeType="withEffect">
                                  <p:stCondLst>
                                    <p:cond delay="90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type="lt">
                                    <p:tmPct val="10000"/>
                                  </p:iterate>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500"/>
                                        <p:tgtEl>
                                          <p:spTgt spid="4">
                                            <p:txEl>
                                              <p:pRg st="0" end="0"/>
                                            </p:txEl>
                                          </p:spTgt>
                                        </p:tgtEl>
                                      </p:cBhvr>
                                    </p:animEffect>
                                  </p:childTnLst>
                                </p:cTn>
                              </p:par>
                              <p:par>
                                <p:cTn id="16" presetID="22" presetClass="entr" presetSubtype="8" fill="hold" nodeType="withEffect">
                                  <p:stCondLst>
                                    <p:cond delay="90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lt">
                                    <p:tmPct val="10000"/>
                                  </p:iterate>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left)">
                                      <p:cBhvr>
                                        <p:cTn id="23" dur="500"/>
                                        <p:tgtEl>
                                          <p:spTgt spid="3">
                                            <p:txEl>
                                              <p:pRg st="0" end="0"/>
                                            </p:txEl>
                                          </p:spTgt>
                                        </p:tgtEl>
                                      </p:cBhvr>
                                    </p:animEffect>
                                  </p:childTnLst>
                                </p:cTn>
                              </p:par>
                              <p:par>
                                <p:cTn id="24" presetID="22" presetClass="entr" presetSubtype="8" fill="hold" nodeType="withEffect">
                                  <p:stCondLst>
                                    <p:cond delay="90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436665">
            <a:off x="457200" y="205978"/>
            <a:ext cx="8229600" cy="857250"/>
          </a:xfrm>
        </p:spPr>
        <p:txBody>
          <a:bodyPr/>
          <a:lstStyle/>
          <a:p>
            <a:r>
              <a:rPr lang="en-US" dirty="0" smtClean="0"/>
              <a:t>Information….</a:t>
            </a:r>
            <a:endParaRPr lang="en-US" b="1" dirty="0">
              <a:latin typeface="Bradley Hand ITC" pitchFamily="66" charset="0"/>
            </a:endParaRPr>
          </a:p>
        </p:txBody>
      </p:sp>
      <p:sp>
        <p:nvSpPr>
          <p:cNvPr id="6" name="Content Placeholder 5"/>
          <p:cNvSpPr>
            <a:spLocks noGrp="1"/>
          </p:cNvSpPr>
          <p:nvPr>
            <p:ph idx="4294967295"/>
          </p:nvPr>
        </p:nvSpPr>
        <p:spPr>
          <a:xfrm rot="21424450">
            <a:off x="457200" y="1200151"/>
            <a:ext cx="8229600" cy="3394472"/>
          </a:xfrm>
        </p:spPr>
        <p:txBody>
          <a:bodyPr/>
          <a:lstStyle/>
          <a:p>
            <a:r>
              <a:rPr lang="en-US" dirty="0" err="1" smtClean="0"/>
              <a:t>Netsmartz</a:t>
            </a:r>
            <a:endParaRPr lang="en-US" dirty="0" smtClean="0"/>
          </a:p>
          <a:p>
            <a:r>
              <a:rPr lang="en-US" dirty="0" smtClean="0"/>
              <a:t>Passwords</a:t>
            </a:r>
          </a:p>
          <a:p>
            <a:r>
              <a:rPr lang="en-US" dirty="0" smtClean="0"/>
              <a:t>Identity</a:t>
            </a:r>
          </a:p>
          <a:p>
            <a:r>
              <a:rPr lang="en-US" dirty="0" smtClean="0"/>
              <a:t>Social Media Postings</a:t>
            </a:r>
          </a:p>
          <a:p>
            <a:r>
              <a:rPr lang="en-US" dirty="0" smtClean="0"/>
              <a:t>Texting </a:t>
            </a:r>
            <a:r>
              <a:rPr lang="en-US" dirty="0" err="1" smtClean="0"/>
              <a:t>Pics</a:t>
            </a:r>
            <a:r>
              <a:rPr lang="en-US" dirty="0" smtClean="0"/>
              <a:t> &amp; </a:t>
            </a:r>
            <a:r>
              <a:rPr lang="en-US" dirty="0" err="1" smtClean="0"/>
              <a:t>Sexting</a:t>
            </a:r>
            <a:endParaRPr lang="en-US" dirty="0" smtClean="0"/>
          </a:p>
        </p:txBody>
      </p:sp>
    </p:spTree>
    <p:extLst>
      <p:ext uri="{BB962C8B-B14F-4D97-AF65-F5344CB8AC3E}">
        <p14:creationId xmlns:p14="http://schemas.microsoft.com/office/powerpoint/2010/main" xmlns="" val="428446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additive="base">
                                        <p:cTn id="24"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 calcmode="lin" valueType="num">
                                      <p:cBhvr additive="base">
                                        <p:cTn id="30"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 calcmode="lin" valueType="num">
                                      <p:cBhvr additive="base">
                                        <p:cTn id="36"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ction="ppaction://hlinkfile"/>
              </a:rPr>
              <a:t>Broken Friendship</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ction="ppaction://hlinkfile"/>
              </a:rPr>
              <a:t>Julie’s Journey</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ction="ppaction://hlinkfile"/>
              </a:rPr>
              <a:t>Tracking Teresa</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ction="ppaction://hlinkfile"/>
              </a:rPr>
              <a:t>You can’t take it back….</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ction="ppaction://hlinkfile"/>
              </a:rPr>
              <a:t>Your photo fate…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436665">
            <a:off x="457200" y="205978"/>
            <a:ext cx="8229600" cy="857250"/>
          </a:xfrm>
        </p:spPr>
        <p:txBody>
          <a:bodyPr/>
          <a:lstStyle/>
          <a:p>
            <a:r>
              <a:rPr lang="en-US" dirty="0" smtClean="0"/>
              <a:t>Information….</a:t>
            </a:r>
            <a:endParaRPr lang="en-US" b="1" dirty="0">
              <a:latin typeface="Bradley Hand ITC" pitchFamily="66" charset="0"/>
            </a:endParaRPr>
          </a:p>
        </p:txBody>
      </p:sp>
      <p:sp>
        <p:nvSpPr>
          <p:cNvPr id="6" name="Content Placeholder 5"/>
          <p:cNvSpPr>
            <a:spLocks noGrp="1"/>
          </p:cNvSpPr>
          <p:nvPr>
            <p:ph idx="4294967295"/>
          </p:nvPr>
        </p:nvSpPr>
        <p:spPr>
          <a:xfrm rot="21424450">
            <a:off x="457200" y="1200151"/>
            <a:ext cx="8229600" cy="3394472"/>
          </a:xfrm>
        </p:spPr>
        <p:txBody>
          <a:bodyPr/>
          <a:lstStyle/>
          <a:p>
            <a:r>
              <a:rPr lang="en-US" dirty="0" smtClean="0"/>
              <a:t>Mailed Home with Registration Packets</a:t>
            </a:r>
          </a:p>
          <a:p>
            <a:r>
              <a:rPr lang="en-US" dirty="0" smtClean="0"/>
              <a:t>Distributed at Registration</a:t>
            </a:r>
          </a:p>
          <a:p>
            <a:r>
              <a:rPr lang="en-US" dirty="0" smtClean="0"/>
              <a:t>Discussed at Freshmen Orientation</a:t>
            </a:r>
          </a:p>
          <a:p>
            <a:r>
              <a:rPr lang="en-US" dirty="0" smtClean="0"/>
              <a:t>On-line</a:t>
            </a:r>
          </a:p>
          <a:p>
            <a:r>
              <a:rPr lang="en-US" dirty="0" smtClean="0"/>
              <a:t>Handout today</a:t>
            </a:r>
            <a:endParaRPr lang="en-US" dirty="0"/>
          </a:p>
        </p:txBody>
      </p:sp>
    </p:spTree>
    <p:extLst>
      <p:ext uri="{BB962C8B-B14F-4D97-AF65-F5344CB8AC3E}">
        <p14:creationId xmlns:p14="http://schemas.microsoft.com/office/powerpoint/2010/main" xmlns="" val="428446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additive="base">
                                        <p:cTn id="24"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 calcmode="lin" valueType="num">
                                      <p:cBhvr additive="base">
                                        <p:cTn id="30"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 calcmode="lin" valueType="num">
                                      <p:cBhvr additive="base">
                                        <p:cTn id="36"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for this year</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dirty="0" smtClean="0"/>
              <a:t>Student Nights</a:t>
            </a:r>
          </a:p>
          <a:p>
            <a:r>
              <a:rPr lang="en-US" dirty="0" smtClean="0"/>
              <a:t>Ticket Prices </a:t>
            </a:r>
          </a:p>
          <a:p>
            <a:r>
              <a:rPr lang="en-US" dirty="0" smtClean="0"/>
              <a:t>	$5.00 at gate</a:t>
            </a:r>
          </a:p>
          <a:p>
            <a:r>
              <a:rPr lang="en-US" dirty="0" smtClean="0"/>
              <a:t>	$1.00 advance at school</a:t>
            </a:r>
          </a:p>
          <a:p>
            <a:r>
              <a:rPr lang="en-US" dirty="0" smtClean="0"/>
              <a:t>Free tickets for each event</a:t>
            </a:r>
          </a:p>
          <a:p>
            <a:r>
              <a:rPr lang="en-US" dirty="0" smtClean="0"/>
              <a:t>Graduation, Prom, Parking Attendance Incentives</a:t>
            </a:r>
          </a:p>
        </p:txBody>
      </p:sp>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Ahead</a:t>
            </a:r>
            <a:endParaRPr lang="en-US" dirty="0"/>
          </a:p>
        </p:txBody>
      </p:sp>
      <p:sp>
        <p:nvSpPr>
          <p:cNvPr id="3" name="Content Placeholder 2"/>
          <p:cNvSpPr>
            <a:spLocks noGrp="1"/>
          </p:cNvSpPr>
          <p:nvPr>
            <p:ph sz="quarter" idx="13"/>
          </p:nvPr>
        </p:nvSpPr>
        <p:spPr/>
        <p:txBody>
          <a:bodyPr/>
          <a:lstStyle/>
          <a:p>
            <a:r>
              <a:rPr lang="en-US" dirty="0" smtClean="0"/>
              <a:t>STEM Program</a:t>
            </a:r>
          </a:p>
          <a:p>
            <a:r>
              <a:rPr lang="en-US" dirty="0" smtClean="0"/>
              <a:t>Expanded Dual Credit Options</a:t>
            </a:r>
          </a:p>
          <a:p>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responsibility….</a:t>
            </a:r>
            <a:endParaRPr lang="en-US" dirty="0"/>
          </a:p>
        </p:txBody>
      </p:sp>
      <p:sp>
        <p:nvSpPr>
          <p:cNvPr id="3" name="Content Placeholder 2"/>
          <p:cNvSpPr>
            <a:spLocks noGrp="1"/>
          </p:cNvSpPr>
          <p:nvPr>
            <p:ph sz="quarter" idx="13"/>
          </p:nvPr>
        </p:nvSpPr>
        <p:spPr/>
        <p:txBody>
          <a:bodyPr/>
          <a:lstStyle/>
          <a:p>
            <a:r>
              <a:rPr lang="en-US" dirty="0" smtClean="0"/>
              <a:t>Safety</a:t>
            </a:r>
          </a:p>
          <a:p>
            <a:r>
              <a:rPr lang="en-US" dirty="0" smtClean="0"/>
              <a:t>Education (Personnel, Resources, Support)</a:t>
            </a:r>
          </a:p>
          <a:p>
            <a:r>
              <a:rPr lang="en-US" dirty="0" smtClean="0"/>
              <a:t>Support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responsibility….</a:t>
            </a:r>
            <a:endParaRPr lang="en-US" dirty="0"/>
          </a:p>
        </p:txBody>
      </p:sp>
      <p:sp>
        <p:nvSpPr>
          <p:cNvPr id="3" name="Content Placeholder 2"/>
          <p:cNvSpPr>
            <a:spLocks noGrp="1"/>
          </p:cNvSpPr>
          <p:nvPr>
            <p:ph sz="quarter" idx="13"/>
          </p:nvPr>
        </p:nvSpPr>
        <p:spPr/>
        <p:txBody>
          <a:bodyPr/>
          <a:lstStyle/>
          <a:p>
            <a:r>
              <a:rPr lang="en-US" dirty="0" smtClean="0"/>
              <a:t>Follow rules</a:t>
            </a:r>
          </a:p>
          <a:p>
            <a:r>
              <a:rPr lang="en-US" dirty="0" smtClean="0"/>
              <a:t>Education (Attendance &amp; Class Work)</a:t>
            </a:r>
          </a:p>
          <a:p>
            <a:r>
              <a:rPr lang="en-US" dirty="0" smtClean="0"/>
              <a:t>Report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21415938">
            <a:off x="4413039" y="452340"/>
            <a:ext cx="4139804" cy="2713407"/>
          </a:xfrm>
          <a:prstGeom prst="rect">
            <a:avLst/>
          </a:prstGeom>
        </p:spPr>
      </p:pic>
      <p:sp>
        <p:nvSpPr>
          <p:cNvPr id="7" name="Title 1"/>
          <p:cNvSpPr txBox="1">
            <a:spLocks/>
          </p:cNvSpPr>
          <p:nvPr/>
        </p:nvSpPr>
        <p:spPr>
          <a:xfrm rot="21391265">
            <a:off x="4594426" y="1063858"/>
            <a:ext cx="3890213"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kern="1200">
                <a:solidFill>
                  <a:schemeClr val="bg1"/>
                </a:solidFill>
                <a:latin typeface="Eraser" pitchFamily="2" charset="0"/>
                <a:ea typeface="+mj-ea"/>
                <a:cs typeface="+mj-cs"/>
              </a:defRPr>
            </a:lvl1pPr>
          </a:lstStyle>
          <a:p>
            <a:r>
              <a:rPr lang="en-US" sz="3600" b="1" dirty="0" smtClean="0">
                <a:solidFill>
                  <a:prstClr val="white"/>
                </a:solidFill>
                <a:latin typeface="Bradley Hand ITC" pitchFamily="66" charset="0"/>
              </a:rPr>
              <a:t>Dress Code</a:t>
            </a:r>
          </a:p>
          <a:p>
            <a:r>
              <a:rPr lang="en-US" sz="3600" b="1" dirty="0" smtClean="0">
                <a:solidFill>
                  <a:prstClr val="white"/>
                </a:solidFill>
                <a:latin typeface="Bradley Hand ITC" pitchFamily="66" charset="0"/>
              </a:rPr>
              <a:t> &amp; Piercings</a:t>
            </a: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84062" flipH="1">
            <a:off x="374456" y="1842405"/>
            <a:ext cx="4140824" cy="2714075"/>
          </a:xfrm>
          <a:prstGeom prst="rect">
            <a:avLst/>
          </a:prstGeom>
        </p:spPr>
      </p:pic>
      <p:sp>
        <p:nvSpPr>
          <p:cNvPr id="6" name="Title 1"/>
          <p:cNvSpPr txBox="1">
            <a:spLocks/>
          </p:cNvSpPr>
          <p:nvPr/>
        </p:nvSpPr>
        <p:spPr>
          <a:xfrm rot="197592">
            <a:off x="627044" y="2449934"/>
            <a:ext cx="3890213"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kern="1200">
                <a:solidFill>
                  <a:schemeClr val="bg1"/>
                </a:solidFill>
                <a:latin typeface="Eraser" pitchFamily="2" charset="0"/>
                <a:ea typeface="+mj-ea"/>
                <a:cs typeface="+mj-cs"/>
              </a:defRPr>
            </a:lvl1pPr>
          </a:lstStyle>
          <a:p>
            <a:r>
              <a:rPr lang="en-US" sz="3600" b="1" dirty="0" smtClean="0">
                <a:solidFill>
                  <a:prstClr val="white"/>
                </a:solidFill>
                <a:latin typeface="Bradley Hand ITC" pitchFamily="66" charset="0"/>
              </a:rPr>
              <a:t>Attendance </a:t>
            </a:r>
          </a:p>
          <a:p>
            <a:r>
              <a:rPr lang="en-US" sz="3600" b="1" dirty="0" smtClean="0">
                <a:solidFill>
                  <a:prstClr val="white"/>
                </a:solidFill>
                <a:latin typeface="Bradley Hand ITC" pitchFamily="66" charset="0"/>
              </a:rPr>
              <a:t>&amp; </a:t>
            </a:r>
            <a:r>
              <a:rPr lang="en-US" sz="3600" b="1" dirty="0" err="1" smtClean="0">
                <a:solidFill>
                  <a:prstClr val="white"/>
                </a:solidFill>
                <a:latin typeface="Bradley Hand ITC" pitchFamily="66" charset="0"/>
              </a:rPr>
              <a:t>Tardies</a:t>
            </a:r>
            <a:endParaRPr lang="en-US" sz="3600" b="1" dirty="0" smtClean="0">
              <a:solidFill>
                <a:prstClr val="white"/>
              </a:solidFill>
              <a:latin typeface="Bradley Hand ITC" pitchFamily="66" charset="0"/>
            </a:endParaRPr>
          </a:p>
        </p:txBody>
      </p:sp>
    </p:spTree>
    <p:extLst>
      <p:ext uri="{BB962C8B-B14F-4D97-AF65-F5344CB8AC3E}">
        <p14:creationId xmlns:p14="http://schemas.microsoft.com/office/powerpoint/2010/main" xmlns="" val="310404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300"/>
                                        <p:tgtEl>
                                          <p:spTgt spid="2"/>
                                        </p:tgtEl>
                                      </p:cBhvr>
                                    </p:animEffect>
                                  </p:childTnLst>
                                </p:cTn>
                              </p:par>
                              <p:par>
                                <p:cTn id="8" presetID="1" presetClass="entr" presetSubtype="0" fill="hold" grpId="0" nodeType="withEffect">
                                  <p:stCondLst>
                                    <p:cond delay="900"/>
                                  </p:stCondLst>
                                  <p:iterate type="lt">
                                    <p:tmAbs val="50"/>
                                  </p:iterate>
                                  <p:childTnLst>
                                    <p:set>
                                      <p:cBhvr>
                                        <p:cTn id="9" dur="1" fill="hold">
                                          <p:stCondLst>
                                            <p:cond delay="0"/>
                                          </p:stCondLst>
                                        </p:cTn>
                                        <p:tgtEl>
                                          <p:spTgt spid="7"/>
                                        </p:tgtEl>
                                        <p:attrNameLst>
                                          <p:attrName>style.visibility</p:attrName>
                                        </p:attrNameLst>
                                      </p:cBhvr>
                                      <p:to>
                                        <p:strVal val="visible"/>
                                      </p:to>
                                    </p:set>
                                  </p:childTnLst>
                                </p:cTn>
                              </p:par>
                              <p:par>
                                <p:cTn id="10" presetID="21" presetClass="entr" presetSubtype="1" fill="hold" nodeType="withEffect">
                                  <p:stCondLst>
                                    <p:cond delay="180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1200"/>
                                        <p:tgtEl>
                                          <p:spTgt spid="5"/>
                                        </p:tgtEl>
                                      </p:cBhvr>
                                    </p:animEffect>
                                  </p:childTnLst>
                                </p:cTn>
                              </p:par>
                              <p:par>
                                <p:cTn id="13" presetID="1" presetClass="entr" presetSubtype="0" fill="hold" grpId="0" nodeType="withEffect">
                                  <p:stCondLst>
                                    <p:cond delay="2900"/>
                                  </p:stCondLst>
                                  <p:iterate type="lt">
                                    <p:tmAbs val="50"/>
                                  </p:iterate>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ubble.mov">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0" y="0"/>
            <a:ext cx="9144000" cy="5143500"/>
          </a:xfrm>
          <a:prstGeom prst="rect">
            <a:avLst/>
          </a:prstGeom>
        </p:spPr>
      </p:pic>
      <p:sp>
        <p:nvSpPr>
          <p:cNvPr id="7" name="TextBox 6"/>
          <p:cNvSpPr txBox="1"/>
          <p:nvPr/>
        </p:nvSpPr>
        <p:spPr>
          <a:xfrm>
            <a:off x="-2590800" y="457201"/>
            <a:ext cx="2286000" cy="1200329"/>
          </a:xfrm>
          <a:prstGeom prst="rect">
            <a:avLst/>
          </a:prstGeom>
          <a:noFill/>
        </p:spPr>
        <p:txBody>
          <a:bodyPr wrap="square" rtlCol="0">
            <a:spAutoFit/>
          </a:bodyPr>
          <a:lstStyle/>
          <a:p>
            <a:r>
              <a:rPr lang="en-US" dirty="0">
                <a:solidFill>
                  <a:prstClr val="black"/>
                </a:solidFill>
              </a:rPr>
              <a:t>This slide contains a video animation.  Play the slideshow to see the animation.</a:t>
            </a:r>
          </a:p>
        </p:txBody>
      </p:sp>
      <p:pic>
        <p:nvPicPr>
          <p:cNvPr id="2050" name="Picture 2" descr="http://ts3.mm.bing.net/images/thumbnail.aspx?q=5061473581663406&amp;id=e2148e122d91e576dd33cfe9f3953864">
            <a:hlinkClick r:id="rId6"/>
          </p:cNvPr>
          <p:cNvPicPr>
            <a:picLocks noChangeAspect="1" noChangeArrowheads="1"/>
          </p:cNvPicPr>
          <p:nvPr/>
        </p:nvPicPr>
        <p:blipFill>
          <a:blip r:embed="rId7" cstate="print"/>
          <a:srcRect/>
          <a:stretch>
            <a:fillRect/>
          </a:stretch>
        </p:blipFill>
        <p:spPr bwMode="auto">
          <a:xfrm rot="749376">
            <a:off x="872969" y="646435"/>
            <a:ext cx="2219325" cy="2678496"/>
          </a:xfrm>
          <a:prstGeom prst="rect">
            <a:avLst/>
          </a:prstGeom>
          <a:noFill/>
        </p:spPr>
      </p:pic>
      <p:pic>
        <p:nvPicPr>
          <p:cNvPr id="2052" name="Picture 4" descr="http://ts4.mm.bing.net/images/thumbnail.aspx?q=4632616820933303&amp;id=132a84e4dd200920a36ee0e37cf6600b"/>
          <p:cNvPicPr>
            <a:picLocks noChangeAspect="1" noChangeArrowheads="1"/>
          </p:cNvPicPr>
          <p:nvPr/>
        </p:nvPicPr>
        <p:blipFill>
          <a:blip r:embed="rId8" cstate="print"/>
          <a:srcRect/>
          <a:stretch>
            <a:fillRect/>
          </a:stretch>
        </p:blipFill>
        <p:spPr bwMode="auto">
          <a:xfrm rot="20703665">
            <a:off x="6678141" y="817269"/>
            <a:ext cx="2133600" cy="2857500"/>
          </a:xfrm>
          <a:prstGeom prst="rect">
            <a:avLst/>
          </a:prstGeom>
          <a:noFill/>
        </p:spPr>
      </p:pic>
      <p:pic>
        <p:nvPicPr>
          <p:cNvPr id="2054" name="Picture 6" descr="http://ts3.mm.bing.net/images/thumbnail.aspx?q=4633806551320482&amp;id=6548f362299c6dab1f5dad2e657b41ec">
            <a:hlinkClick r:id="rId9"/>
          </p:cNvPr>
          <p:cNvPicPr>
            <a:picLocks noChangeAspect="1" noChangeArrowheads="1"/>
          </p:cNvPicPr>
          <p:nvPr/>
        </p:nvPicPr>
        <p:blipFill>
          <a:blip r:embed="rId10" cstate="print"/>
          <a:srcRect/>
          <a:stretch>
            <a:fillRect/>
          </a:stretch>
        </p:blipFill>
        <p:spPr bwMode="auto">
          <a:xfrm rot="21051087">
            <a:off x="1060455" y="2947095"/>
            <a:ext cx="2332547" cy="2023845"/>
          </a:xfrm>
          <a:prstGeom prst="rect">
            <a:avLst/>
          </a:prstGeom>
          <a:noFill/>
        </p:spPr>
      </p:pic>
      <p:pic>
        <p:nvPicPr>
          <p:cNvPr id="2056" name="Picture 8" descr="http://ts2.mm.bing.net/images/thumbnail.aspx?q=4951200314949765&amp;id=cf89db36bf70aba7b88dada9d5853f7d">
            <a:hlinkClick r:id="rId11"/>
          </p:cNvPr>
          <p:cNvPicPr>
            <a:picLocks noChangeAspect="1" noChangeArrowheads="1"/>
          </p:cNvPicPr>
          <p:nvPr/>
        </p:nvPicPr>
        <p:blipFill>
          <a:blip r:embed="rId12" cstate="print"/>
          <a:srcRect/>
          <a:stretch>
            <a:fillRect/>
          </a:stretch>
        </p:blipFill>
        <p:spPr bwMode="auto">
          <a:xfrm>
            <a:off x="3733800" y="666750"/>
            <a:ext cx="2781035" cy="2057400"/>
          </a:xfrm>
          <a:prstGeom prst="rect">
            <a:avLst/>
          </a:prstGeom>
          <a:noFill/>
        </p:spPr>
      </p:pic>
      <p:pic>
        <p:nvPicPr>
          <p:cNvPr id="2058" name="Picture 10" descr="http://ts4.mm.bing.net/images/thumbnail.aspx?q=5028114585879539&amp;id=41a8c508300e121986f75fa714e6697a"/>
          <p:cNvPicPr>
            <a:picLocks noChangeAspect="1" noChangeArrowheads="1"/>
          </p:cNvPicPr>
          <p:nvPr/>
        </p:nvPicPr>
        <p:blipFill>
          <a:blip r:embed="rId13" cstate="print"/>
          <a:srcRect/>
          <a:stretch>
            <a:fillRect/>
          </a:stretch>
        </p:blipFill>
        <p:spPr bwMode="auto">
          <a:xfrm rot="593804">
            <a:off x="3862191" y="2750908"/>
            <a:ext cx="2014337" cy="1504039"/>
          </a:xfrm>
          <a:prstGeom prst="rect">
            <a:avLst/>
          </a:prstGeom>
          <a:noFill/>
        </p:spPr>
      </p:pic>
      <p:sp>
        <p:nvSpPr>
          <p:cNvPr id="9" name="Rectangle 8"/>
          <p:cNvSpPr/>
          <p:nvPr/>
        </p:nvSpPr>
        <p:spPr>
          <a:xfrm>
            <a:off x="1219200" y="666750"/>
            <a:ext cx="5725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X</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914400" y="2952750"/>
            <a:ext cx="5725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X</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3886200" y="590550"/>
            <a:ext cx="5725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X</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7772400" y="895350"/>
            <a:ext cx="5725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X</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060" name="Picture 12" descr="http://ts1.mm.bing.net/images/thumbnail.aspx?q=4676928012485568&amp;id=9036e956495065aa390720ba664e4930"/>
          <p:cNvPicPr>
            <a:picLocks noChangeAspect="1" noChangeArrowheads="1"/>
          </p:cNvPicPr>
          <p:nvPr/>
        </p:nvPicPr>
        <p:blipFill>
          <a:blip r:embed="rId14" cstate="print"/>
          <a:srcRect/>
          <a:stretch>
            <a:fillRect/>
          </a:stretch>
        </p:blipFill>
        <p:spPr bwMode="auto">
          <a:xfrm>
            <a:off x="5715000" y="3181349"/>
            <a:ext cx="2457450" cy="1915755"/>
          </a:xfrm>
          <a:prstGeom prst="rect">
            <a:avLst/>
          </a:prstGeom>
          <a:noFill/>
        </p:spPr>
      </p:pic>
      <p:sp>
        <p:nvSpPr>
          <p:cNvPr id="14" name="Rectangle 13"/>
          <p:cNvSpPr/>
          <p:nvPr/>
        </p:nvSpPr>
        <p:spPr>
          <a:xfrm>
            <a:off x="5715000" y="3257550"/>
            <a:ext cx="5725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X</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499176317"/>
      </p:ext>
    </p:extLst>
  </p:cSld>
  <p:clrMapOvr>
    <a:masterClrMapping/>
  </p:clrMapOvr>
  <p:transition advClick="0" advTm="0">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ubble.mov">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0" y="0"/>
            <a:ext cx="9144000" cy="5143500"/>
          </a:xfrm>
          <a:prstGeom prst="rect">
            <a:avLst/>
          </a:prstGeom>
        </p:spPr>
      </p:pic>
      <p:sp>
        <p:nvSpPr>
          <p:cNvPr id="7" name="TextBox 6"/>
          <p:cNvSpPr txBox="1"/>
          <p:nvPr/>
        </p:nvSpPr>
        <p:spPr>
          <a:xfrm>
            <a:off x="-2590800" y="457201"/>
            <a:ext cx="2286000" cy="1200329"/>
          </a:xfrm>
          <a:prstGeom prst="rect">
            <a:avLst/>
          </a:prstGeom>
          <a:noFill/>
        </p:spPr>
        <p:txBody>
          <a:bodyPr wrap="square" rtlCol="0">
            <a:spAutoFit/>
          </a:bodyPr>
          <a:lstStyle/>
          <a:p>
            <a:r>
              <a:rPr lang="en-US" dirty="0">
                <a:solidFill>
                  <a:prstClr val="black"/>
                </a:solidFill>
              </a:rPr>
              <a:t>This slide contains a video animation.  Play the slideshow to see the animation.</a:t>
            </a:r>
          </a:p>
        </p:txBody>
      </p:sp>
      <p:pic>
        <p:nvPicPr>
          <p:cNvPr id="52226" name="Picture 2" descr="http://ts2.mm.bing.net/images/thumbnail.aspx?q=4504124330869069&amp;id=8144f2eff223b84fb733ba047da5422b"/>
          <p:cNvPicPr>
            <a:picLocks noChangeAspect="1" noChangeArrowheads="1"/>
          </p:cNvPicPr>
          <p:nvPr/>
        </p:nvPicPr>
        <p:blipFill>
          <a:blip r:embed="rId6" cstate="print"/>
          <a:srcRect/>
          <a:stretch>
            <a:fillRect/>
          </a:stretch>
        </p:blipFill>
        <p:spPr bwMode="auto">
          <a:xfrm rot="964126">
            <a:off x="287380" y="798041"/>
            <a:ext cx="1828800" cy="2334638"/>
          </a:xfrm>
          <a:prstGeom prst="rect">
            <a:avLst/>
          </a:prstGeom>
          <a:noFill/>
        </p:spPr>
      </p:pic>
      <p:pic>
        <p:nvPicPr>
          <p:cNvPr id="52228" name="Picture 4" descr="http://ts4.mm.bing.net/images/thumbnail.aspx?q=4939724179704527&amp;id=f64cbbae2b39e71881d6271bfc358299">
            <a:hlinkClick r:id="rId7"/>
          </p:cNvPr>
          <p:cNvPicPr>
            <a:picLocks noChangeAspect="1" noChangeArrowheads="1"/>
          </p:cNvPicPr>
          <p:nvPr/>
        </p:nvPicPr>
        <p:blipFill>
          <a:blip r:embed="rId8" cstate="print"/>
          <a:srcRect/>
          <a:stretch>
            <a:fillRect/>
          </a:stretch>
        </p:blipFill>
        <p:spPr bwMode="auto">
          <a:xfrm>
            <a:off x="5638800" y="1809750"/>
            <a:ext cx="1428750" cy="1933576"/>
          </a:xfrm>
          <a:prstGeom prst="rect">
            <a:avLst/>
          </a:prstGeom>
          <a:noFill/>
        </p:spPr>
      </p:pic>
      <p:pic>
        <p:nvPicPr>
          <p:cNvPr id="52232" name="Picture 8" descr="http://ts1.mm.bing.net/images/thumbnail.aspx?q=5002696963719616&amp;id=df4ea72ab518e9619a4f23093d5bebf4">
            <a:hlinkClick r:id="rId9"/>
          </p:cNvPr>
          <p:cNvPicPr>
            <a:picLocks noChangeAspect="1" noChangeArrowheads="1"/>
          </p:cNvPicPr>
          <p:nvPr/>
        </p:nvPicPr>
        <p:blipFill>
          <a:blip r:embed="rId10" cstate="print"/>
          <a:srcRect/>
          <a:stretch>
            <a:fillRect/>
          </a:stretch>
        </p:blipFill>
        <p:spPr bwMode="auto">
          <a:xfrm>
            <a:off x="7315200" y="2952750"/>
            <a:ext cx="1428750" cy="1905000"/>
          </a:xfrm>
          <a:prstGeom prst="rect">
            <a:avLst/>
          </a:prstGeom>
          <a:noFill/>
        </p:spPr>
      </p:pic>
      <p:pic>
        <p:nvPicPr>
          <p:cNvPr id="52234" name="Picture 10" descr="http://ts4.mm.bing.net/images/thumbnail.aspx?q=4548693170324039&amp;id=26bf060c7740a426d2e12d65f1794918">
            <a:hlinkClick r:id="rId11"/>
          </p:cNvPr>
          <p:cNvPicPr>
            <a:picLocks noChangeAspect="1" noChangeArrowheads="1"/>
          </p:cNvPicPr>
          <p:nvPr/>
        </p:nvPicPr>
        <p:blipFill>
          <a:blip r:embed="rId12" cstate="print"/>
          <a:srcRect/>
          <a:stretch>
            <a:fillRect/>
          </a:stretch>
        </p:blipFill>
        <p:spPr bwMode="auto">
          <a:xfrm>
            <a:off x="457200" y="2800350"/>
            <a:ext cx="1428750" cy="2143125"/>
          </a:xfrm>
          <a:prstGeom prst="rect">
            <a:avLst/>
          </a:prstGeom>
          <a:noFill/>
        </p:spPr>
      </p:pic>
      <p:pic>
        <p:nvPicPr>
          <p:cNvPr id="52236" name="Picture 12" descr="http://ts4.mm.bing.net/images/thumbnail.aspx?q=5048751910355291&amp;id=8749bcfb6207421f0e83d963d94d5102"/>
          <p:cNvPicPr>
            <a:picLocks noChangeAspect="1" noChangeArrowheads="1"/>
          </p:cNvPicPr>
          <p:nvPr/>
        </p:nvPicPr>
        <p:blipFill>
          <a:blip r:embed="rId13" cstate="print"/>
          <a:srcRect/>
          <a:stretch>
            <a:fillRect/>
          </a:stretch>
        </p:blipFill>
        <p:spPr bwMode="auto">
          <a:xfrm>
            <a:off x="2209800" y="3028950"/>
            <a:ext cx="2857500" cy="1905000"/>
          </a:xfrm>
          <a:prstGeom prst="rect">
            <a:avLst/>
          </a:prstGeom>
          <a:noFill/>
        </p:spPr>
      </p:pic>
      <p:pic>
        <p:nvPicPr>
          <p:cNvPr id="52238" name="Picture 14" descr="http://ts1.mm.bing.net/images/thumbnail.aspx?q=4617382577111156&amp;id=80db9f49ce6dc023beb407616934e451">
            <a:hlinkClick r:id="rId14"/>
          </p:cNvPr>
          <p:cNvPicPr>
            <a:picLocks noChangeAspect="1" noChangeArrowheads="1"/>
          </p:cNvPicPr>
          <p:nvPr/>
        </p:nvPicPr>
        <p:blipFill>
          <a:blip r:embed="rId15" cstate="print"/>
          <a:srcRect/>
          <a:stretch>
            <a:fillRect/>
          </a:stretch>
        </p:blipFill>
        <p:spPr bwMode="auto">
          <a:xfrm>
            <a:off x="2286000" y="971550"/>
            <a:ext cx="1752600" cy="1752600"/>
          </a:xfrm>
          <a:prstGeom prst="rect">
            <a:avLst/>
          </a:prstGeom>
          <a:noFill/>
        </p:spPr>
      </p:pic>
      <p:pic>
        <p:nvPicPr>
          <p:cNvPr id="52240" name="Picture 16" descr="http://ts2.mm.bing.net/images/thumbnail.aspx?q=4782296436441089&amp;id=2284b74aa23a8d0b990fb30ba71320c5">
            <a:hlinkClick r:id="rId16"/>
          </p:cNvPr>
          <p:cNvPicPr>
            <a:picLocks noChangeAspect="1" noChangeArrowheads="1"/>
          </p:cNvPicPr>
          <p:nvPr/>
        </p:nvPicPr>
        <p:blipFill>
          <a:blip r:embed="rId17" cstate="print"/>
          <a:srcRect/>
          <a:stretch>
            <a:fillRect/>
          </a:stretch>
        </p:blipFill>
        <p:spPr bwMode="auto">
          <a:xfrm>
            <a:off x="6629400" y="209550"/>
            <a:ext cx="1428750" cy="1638300"/>
          </a:xfrm>
          <a:prstGeom prst="rect">
            <a:avLst/>
          </a:prstGeom>
          <a:noFill/>
        </p:spPr>
      </p:pic>
      <p:pic>
        <p:nvPicPr>
          <p:cNvPr id="52242" name="Picture 18" descr="http://ts4.mm.bing.net/images/thumbnail.aspx?q=4925469153756031&amp;id=e907c0edf667a57a80a15dcdb092cd1f"/>
          <p:cNvPicPr>
            <a:picLocks noChangeAspect="1" noChangeArrowheads="1"/>
          </p:cNvPicPr>
          <p:nvPr/>
        </p:nvPicPr>
        <p:blipFill>
          <a:blip r:embed="rId18" cstate="print"/>
          <a:srcRect/>
          <a:stretch>
            <a:fillRect/>
          </a:stretch>
        </p:blipFill>
        <p:spPr bwMode="auto">
          <a:xfrm>
            <a:off x="3962400" y="438150"/>
            <a:ext cx="1828800" cy="1828800"/>
          </a:xfrm>
          <a:prstGeom prst="rect">
            <a:avLst/>
          </a:prstGeom>
          <a:noFill/>
        </p:spPr>
      </p:pic>
    </p:spTree>
    <p:extLst>
      <p:ext uri="{BB962C8B-B14F-4D97-AF65-F5344CB8AC3E}">
        <p14:creationId xmlns:p14="http://schemas.microsoft.com/office/powerpoint/2010/main" xmlns="" val="499176317"/>
      </p:ext>
    </p:extLst>
  </p:cSld>
  <p:clrMapOvr>
    <a:masterClrMapping/>
  </p:clrMapOvr>
  <mc:AlternateContent xmlns:mc="http://schemas.openxmlformats.org/markup-compatibility/2006">
    <mc:Choice xmlns:p14="http://schemas.microsoft.com/office/powerpoint/2010/main" xmlns="" Requires="p14">
      <p:transition p14:dur="100" advClick="0" advTm="0">
        <p:cut/>
      </p:transition>
    </mc:Choice>
    <mc:Fallback>
      <p:transition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21415938">
            <a:off x="4413039" y="452340"/>
            <a:ext cx="4139804" cy="2713407"/>
          </a:xfrm>
          <a:prstGeom prst="rect">
            <a:avLst/>
          </a:prstGeom>
        </p:spPr>
      </p:pic>
      <p:sp>
        <p:nvSpPr>
          <p:cNvPr id="7" name="Title 1"/>
          <p:cNvSpPr txBox="1">
            <a:spLocks/>
          </p:cNvSpPr>
          <p:nvPr/>
        </p:nvSpPr>
        <p:spPr>
          <a:xfrm rot="21391265">
            <a:off x="4594426" y="1063858"/>
            <a:ext cx="3890213"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kern="1200">
                <a:solidFill>
                  <a:schemeClr val="bg1"/>
                </a:solidFill>
                <a:latin typeface="Eraser" pitchFamily="2" charset="0"/>
                <a:ea typeface="+mj-ea"/>
                <a:cs typeface="+mj-cs"/>
              </a:defRPr>
            </a:lvl1pPr>
          </a:lstStyle>
          <a:p>
            <a:r>
              <a:rPr lang="en-US" sz="3600" b="1" dirty="0" smtClean="0">
                <a:solidFill>
                  <a:prstClr val="white"/>
                </a:solidFill>
                <a:latin typeface="Bradley Hand ITC" pitchFamily="66" charset="0"/>
              </a:rPr>
              <a:t>Cell Phones &amp; Electronic Devices</a:t>
            </a: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84062" flipH="1">
            <a:off x="513919" y="1806219"/>
            <a:ext cx="4140824" cy="2714075"/>
          </a:xfrm>
          <a:prstGeom prst="rect">
            <a:avLst/>
          </a:prstGeom>
        </p:spPr>
      </p:pic>
      <p:sp>
        <p:nvSpPr>
          <p:cNvPr id="6" name="Title 1"/>
          <p:cNvSpPr txBox="1">
            <a:spLocks/>
          </p:cNvSpPr>
          <p:nvPr/>
        </p:nvSpPr>
        <p:spPr>
          <a:xfrm rot="197592">
            <a:off x="627044" y="2449934"/>
            <a:ext cx="3890213"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kern="1200">
                <a:solidFill>
                  <a:schemeClr val="bg1"/>
                </a:solidFill>
                <a:latin typeface="Eraser" pitchFamily="2" charset="0"/>
                <a:ea typeface="+mj-ea"/>
                <a:cs typeface="+mj-cs"/>
              </a:defRPr>
            </a:lvl1pPr>
          </a:lstStyle>
          <a:p>
            <a:r>
              <a:rPr lang="en-US" sz="3600" b="1" dirty="0" smtClean="0">
                <a:solidFill>
                  <a:prstClr val="white"/>
                </a:solidFill>
                <a:latin typeface="Bradley Hand ITC" pitchFamily="66" charset="0"/>
              </a:rPr>
              <a:t>PDA</a:t>
            </a:r>
          </a:p>
        </p:txBody>
      </p:sp>
    </p:spTree>
    <p:extLst>
      <p:ext uri="{BB962C8B-B14F-4D97-AF65-F5344CB8AC3E}">
        <p14:creationId xmlns:p14="http://schemas.microsoft.com/office/powerpoint/2010/main" xmlns="" val="31040458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300"/>
                                        <p:tgtEl>
                                          <p:spTgt spid="2"/>
                                        </p:tgtEl>
                                      </p:cBhvr>
                                    </p:animEffect>
                                  </p:childTnLst>
                                </p:cTn>
                              </p:par>
                              <p:par>
                                <p:cTn id="8" presetID="1" presetClass="entr" presetSubtype="0" fill="hold" grpId="0" nodeType="withEffect">
                                  <p:stCondLst>
                                    <p:cond delay="900"/>
                                  </p:stCondLst>
                                  <p:iterate type="lt">
                                    <p:tmAbs val="50"/>
                                  </p:iterate>
                                  <p:childTnLst>
                                    <p:set>
                                      <p:cBhvr>
                                        <p:cTn id="9" dur="1" fill="hold">
                                          <p:stCondLst>
                                            <p:cond delay="0"/>
                                          </p:stCondLst>
                                        </p:cTn>
                                        <p:tgtEl>
                                          <p:spTgt spid="7"/>
                                        </p:tgtEl>
                                        <p:attrNameLst>
                                          <p:attrName>style.visibility</p:attrName>
                                        </p:attrNameLst>
                                      </p:cBhvr>
                                      <p:to>
                                        <p:strVal val="visible"/>
                                      </p:to>
                                    </p:set>
                                  </p:childTnLst>
                                </p:cTn>
                              </p:par>
                              <p:par>
                                <p:cTn id="10" presetID="21" presetClass="entr" presetSubtype="1" fill="hold" nodeType="withEffect">
                                  <p:stCondLst>
                                    <p:cond delay="180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1200"/>
                                        <p:tgtEl>
                                          <p:spTgt spid="5"/>
                                        </p:tgtEl>
                                      </p:cBhvr>
                                    </p:animEffect>
                                  </p:childTnLst>
                                </p:cTn>
                              </p:par>
                              <p:par>
                                <p:cTn id="13" presetID="1" presetClass="entr" presetSubtype="0" fill="hold" grpId="0" nodeType="withEffect">
                                  <p:stCondLst>
                                    <p:cond delay="2900"/>
                                  </p:stCondLst>
                                  <p:iterate type="lt">
                                    <p:tmAbs val="50"/>
                                  </p:iterate>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1351</TotalTime>
  <Words>1101</Words>
  <Application>Microsoft Office PowerPoint</Application>
  <PresentationFormat>On-screen Show (16:9)</PresentationFormat>
  <Paragraphs>147</Paragraphs>
  <Slides>31</Slides>
  <Notes>10</Notes>
  <HiddenSlides>0</HiddenSlides>
  <MMClips>3</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1_Office Theme</vt:lpstr>
      <vt:lpstr>Slide 1</vt:lpstr>
      <vt:lpstr>Agenda</vt:lpstr>
      <vt:lpstr>Information….</vt:lpstr>
      <vt:lpstr>Our responsibility….</vt:lpstr>
      <vt:lpstr>Your responsibility….</vt:lpstr>
      <vt:lpstr>Slide 6</vt:lpstr>
      <vt:lpstr>Slide 7</vt:lpstr>
      <vt:lpstr>Slide 8</vt:lpstr>
      <vt:lpstr>Slide 9</vt:lpstr>
      <vt:lpstr>Slide 10</vt:lpstr>
      <vt:lpstr>Slide 11</vt:lpstr>
      <vt:lpstr>Slide 12</vt:lpstr>
      <vt:lpstr>And by the way…. No pets, animals, friends, or visitors.</vt:lpstr>
      <vt:lpstr>Controlled Substances</vt:lpstr>
      <vt:lpstr>Agenda</vt:lpstr>
      <vt:lpstr>Bullying is…</vt:lpstr>
      <vt:lpstr>Bullying Can Take Many Forms</vt:lpstr>
      <vt:lpstr>Cyberbullying is</vt:lpstr>
      <vt:lpstr>Cyberbullying A Recent Survey of Teens Revealed</vt:lpstr>
      <vt:lpstr>Demographic Characteristics </vt:lpstr>
      <vt:lpstr>Children Who Witness Bullying</vt:lpstr>
      <vt:lpstr>Children Who Witness Bullying</vt:lpstr>
      <vt:lpstr>Agenda</vt:lpstr>
      <vt:lpstr>Information….</vt:lpstr>
      <vt:lpstr>Broken Friendship</vt:lpstr>
      <vt:lpstr>Julie’s Journey</vt:lpstr>
      <vt:lpstr>Tracking Teresa</vt:lpstr>
      <vt:lpstr>You can’t take it back….</vt:lpstr>
      <vt:lpstr>Your photo fate…</vt:lpstr>
      <vt:lpstr>New for this year</vt:lpstr>
      <vt:lpstr>Looking Ahead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PresenterMedia.com</dc:creator>
  <cp:lastModifiedBy>rgilreath</cp:lastModifiedBy>
  <cp:revision>15</cp:revision>
  <dcterms:created xsi:type="dcterms:W3CDTF">2012-08-16T21:50:18Z</dcterms:created>
  <dcterms:modified xsi:type="dcterms:W3CDTF">2012-08-29T19:04:32Z</dcterms:modified>
</cp:coreProperties>
</file>